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PT Sans Narrow"/>
      <p:regular r:id="rId33"/>
      <p:bold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C1B457C-7041-4AE6-BF27-CF029AF23F7F}">
  <a:tblStyle styleId="{2C1B457C-7041-4AE6-BF27-CF029AF23F7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PTSansNarrow-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OpenSans-regular.fntdata"/><Relationship Id="rId12" Type="http://schemas.openxmlformats.org/officeDocument/2006/relationships/slide" Target="slides/slide6.xml"/><Relationship Id="rId34" Type="http://schemas.openxmlformats.org/officeDocument/2006/relationships/font" Target="fonts/PTSansNarrow-bold.fntdata"/><Relationship Id="rId15" Type="http://schemas.openxmlformats.org/officeDocument/2006/relationships/slide" Target="slides/slide9.xml"/><Relationship Id="rId37" Type="http://schemas.openxmlformats.org/officeDocument/2006/relationships/font" Target="fonts/OpenSans-italic.fntdata"/><Relationship Id="rId14" Type="http://schemas.openxmlformats.org/officeDocument/2006/relationships/slide" Target="slides/slide8.xml"/><Relationship Id="rId36" Type="http://schemas.openxmlformats.org/officeDocument/2006/relationships/font" Target="fonts/OpenSans-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OpenSans-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a0463c1e37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a0463c1e37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a0463c1e37_2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a0463c1e37_2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a0463c1e37_2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a0463c1e37_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200">
                <a:latin typeface="Open Sans"/>
                <a:ea typeface="Open Sans"/>
                <a:cs typeface="Open Sans"/>
                <a:sym typeface="Open Sans"/>
              </a:rPr>
              <a:t>Cấu trúc định dạng đĩa FAT bao gồm các thành phần chính như boot block, file allocation table (FAT), root directory và các vùng dữ liệu (data area). Một FAT volume (phần cơ bản của cấu trúc định dạng đĩa disk format) thường bắt đầu bằng một boot block, chứa các thông tin cần thiết để khởi động hệ thống và trỏ đến các phần khác trong cấu trúc trên đĩa.</a:t>
            </a:r>
            <a:endParaRPr sz="1200">
              <a:latin typeface="Open Sans"/>
              <a:ea typeface="Open Sans"/>
              <a:cs typeface="Open Sans"/>
              <a:sym typeface="Open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a0463c1e37_2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a0463c1e37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a08af758c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a08af758c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Khu vực khởi động (boot sector) là 1 khu vực (0x200 byte)</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Có hai FAT, mỗi FAT có 9 sector (0x1200 byte)</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Thư mục gốc (Root directory) có thể chứa 224 entries, mỗi entry 32 byte (7168 hoặc 0x1c00, byte; 14 sector)</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t/>
            </a:r>
            <a:endParaRPr sz="1200">
              <a:solidFill>
                <a:srgbClr val="202124"/>
              </a:solidFill>
              <a:highlight>
                <a:srgbClr val="F8F9FA"/>
              </a:highlight>
              <a:latin typeface="Open Sans"/>
              <a:ea typeface="Open Sans"/>
              <a:cs typeface="Open Sans"/>
              <a:sym typeface="Open Sans"/>
            </a:endParaRPr>
          </a:p>
          <a:p>
            <a:pPr indent="0" lvl="0" marL="0" marR="38100" rtl="0" algn="l">
              <a:lnSpc>
                <a:spcPct val="128571"/>
              </a:lnSpc>
              <a:spcBef>
                <a:spcPts val="0"/>
              </a:spcBef>
              <a:spcAft>
                <a:spcPts val="0"/>
              </a:spcAft>
              <a:buNone/>
            </a:pPr>
            <a:r>
              <a:rPr lang="vi" sz="1200">
                <a:solidFill>
                  <a:srgbClr val="202124"/>
                </a:solidFill>
                <a:highlight>
                  <a:srgbClr val="F8F9FA"/>
                </a:highlight>
                <a:latin typeface="Open Sans"/>
                <a:ea typeface="Open Sans"/>
                <a:cs typeface="Open Sans"/>
                <a:sym typeface="Open Sans"/>
              </a:rPr>
              <a:t>Bộ nhớ tệp bắt đầu ở sector #33 (1+9+9+14), byte #0x4200 (0x200+0x1200+0x1200+0x1c00)</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a08af758cc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a08af758c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ROOT DIRECTORY:</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-Chứa tên tệp và siêu dữ liệu nằm ngay sau (các) FAT trong FAT12/16 hoặc ở một vị trí được chỉ định trong khu vực khởi động FAT32</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-Hỗ trợ tên 8.3 hoặc tên tệp dài</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-Các mục mới được thêm vào thư mục bằng chiến lược có sẵn đầu tiên hoặc có sẵn tiếp theo</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Có sẵn lần đầu: Tìm mục nhập chưa được phân bổ đầu tiên trong thư mục (ví dụ: Win98)</a:t>
            </a:r>
            <a:endParaRPr sz="1200">
              <a:solidFill>
                <a:srgbClr val="202124"/>
              </a:solidFill>
              <a:highlight>
                <a:srgbClr val="F8F9FA"/>
              </a:highlight>
              <a:latin typeface="Open Sans"/>
              <a:ea typeface="Open Sans"/>
              <a:cs typeface="Open Sans"/>
              <a:sym typeface="Open Sans"/>
            </a:endParaRPr>
          </a:p>
          <a:p>
            <a:pPr indent="0" lvl="0" marL="0" marR="38100" rtl="0" algn="l">
              <a:lnSpc>
                <a:spcPct val="128571"/>
              </a:lnSpc>
              <a:spcBef>
                <a:spcPts val="0"/>
              </a:spcBef>
              <a:spcAft>
                <a:spcPts val="0"/>
              </a:spcAft>
              <a:buClr>
                <a:schemeClr val="dk1"/>
              </a:buClr>
              <a:buSzPts val="1100"/>
              <a:buFont typeface="Arial"/>
              <a:buNone/>
            </a:pPr>
            <a:r>
              <a:rPr lang="vi" sz="1200">
                <a:solidFill>
                  <a:srgbClr val="202124"/>
                </a:solidFill>
                <a:highlight>
                  <a:srgbClr val="F8F9FA"/>
                </a:highlight>
                <a:latin typeface="Open Sans"/>
                <a:ea typeface="Open Sans"/>
                <a:cs typeface="Open Sans"/>
                <a:sym typeface="Open Sans"/>
              </a:rPr>
              <a:t>Có sẵn tiếp theo: Tìm mục nhập có sẵn tiếp theo từ mục nhập được phân bổ cuối cùng; ở cuối chuỗi thư mục, bắt đầu lại từ đầu (ví dụ: WinXP)</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a08af758cc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a08af758cc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vi" sz="1300">
                <a:solidFill>
                  <a:srgbClr val="000080"/>
                </a:solidFill>
              </a:rPr>
              <a:t>Root Directory Entry Format (SFN)</a:t>
            </a:r>
            <a:endParaRPr b="1" sz="1300">
              <a:solidFill>
                <a:srgbClr val="000080"/>
              </a:solidFill>
            </a:endParaRPr>
          </a:p>
          <a:p>
            <a:pPr indent="0" lvl="0" marL="0" rtl="0" algn="l">
              <a:spcBef>
                <a:spcPts val="400"/>
              </a:spcBef>
              <a:spcAft>
                <a:spcPts val="0"/>
              </a:spcAft>
              <a:buClr>
                <a:schemeClr val="dk1"/>
              </a:buClr>
              <a:buSzPts val="1100"/>
              <a:buFont typeface="Arial"/>
              <a:buNone/>
            </a:pPr>
            <a:r>
              <a:rPr lang="vi" sz="1200">
                <a:solidFill>
                  <a:srgbClr val="202124"/>
                </a:solidFill>
                <a:highlight>
                  <a:srgbClr val="F8F9FA"/>
                </a:highlight>
                <a:latin typeface="Open Sans"/>
                <a:ea typeface="Open Sans"/>
                <a:cs typeface="Open Sans"/>
                <a:sym typeface="Open Sans"/>
              </a:rPr>
              <a:t>Thư mục gốc là một chuỗi các mục mô tả các tập tin.</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vi" sz="1200">
                <a:solidFill>
                  <a:srgbClr val="202124"/>
                </a:solidFill>
                <a:highlight>
                  <a:srgbClr val="F8F9FA"/>
                </a:highlight>
                <a:latin typeface="Open Sans"/>
                <a:ea typeface="Open Sans"/>
                <a:cs typeface="Open Sans"/>
                <a:sym typeface="Open Sans"/>
              </a:rPr>
              <a:t>Mỗi ENTRY là 32 byte và chứa tên tệp ngắn (8.3) (SFN), thuộc tính, thời gian MAC, cụm bắt đầu, kích cỡ và siêu dữ liệu khác. Các mục 32B bổ sung chứa tên tệp dài của tệp (LFN)</a:t>
            </a:r>
            <a:endParaRPr b="1" sz="1300">
              <a:solidFill>
                <a:srgbClr val="000080"/>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a08af758cc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a08af758cc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Bảng phân bổ tệp (FAT) là một số lĩnh vực liền kề ngay sau khu vực dành riêng. Nó đại diện cho một danh sách các mục ánh xạ tới từng cụm trên ổ đĩa. </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Mỗi mục ghi lại một trong năm điều:</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-Số cụm của cụm tiếp theo trong chuỗi</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-Một mục nhập kết thúc chuỗi cụm (EOC) đặc biệt cho biết sự kết thúc của chuỗi</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-Một mục đặc biệt để đánh dấu một cụm xấu</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rPr lang="vi" sz="1200">
                <a:solidFill>
                  <a:srgbClr val="202124"/>
                </a:solidFill>
                <a:highlight>
                  <a:srgbClr val="F8F9FA"/>
                </a:highlight>
                <a:latin typeface="Open Sans"/>
                <a:ea typeface="Open Sans"/>
                <a:cs typeface="Open Sans"/>
                <a:sym typeface="Open Sans"/>
              </a:rPr>
              <a:t>-Số 0 để lưu ý rằng cụm này không được sử dụng</a:t>
            </a:r>
            <a:endParaRPr sz="1200">
              <a:solidFill>
                <a:srgbClr val="202124"/>
              </a:solidFill>
              <a:highlight>
                <a:srgbClr val="F8F9FA"/>
              </a:highlight>
              <a:latin typeface="Open Sans"/>
              <a:ea typeface="Open Sans"/>
              <a:cs typeface="Open Sans"/>
              <a:sym typeface="Open Sans"/>
            </a:endParaRPr>
          </a:p>
          <a:p>
            <a:pPr indent="0" lvl="0" marL="0" marR="38100" rtl="0" algn="l">
              <a:lnSpc>
                <a:spcPct val="128571"/>
              </a:lnSpc>
              <a:spcBef>
                <a:spcPts val="0"/>
              </a:spcBef>
              <a:spcAft>
                <a:spcPts val="0"/>
              </a:spcAft>
              <a:buNone/>
            </a:pPr>
            <a:r>
              <a:t/>
            </a:r>
            <a:endParaRPr sz="1200">
              <a:solidFill>
                <a:srgbClr val="202124"/>
              </a:solidFill>
              <a:highlight>
                <a:srgbClr val="F8F9FA"/>
              </a:highlight>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a08af758cc_1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a08af758cc_1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a08af758cc_1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a08af758cc_1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a10700b62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a10700b62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a08af758cc_1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a08af758cc_1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62812fd19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62812fd19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a09debf64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a09debf64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t>Example file.h và file.c</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a09debf64c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a09debf64c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a09debf64c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a09debf64c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a09debf64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a09debf64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a09debf64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a09debf64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a0463c1e37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a0463c1e37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a0463c1e37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a0463c1e37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vi" sz="1200">
                <a:solidFill>
                  <a:schemeClr val="dk1"/>
                </a:solidFill>
                <a:latin typeface="Open Sans"/>
                <a:ea typeface="Open Sans"/>
                <a:cs typeface="Open Sans"/>
                <a:sym typeface="Open Sans"/>
              </a:rPr>
              <a:t>-Tên của FAT bắt nguồn từ đặc điểm nổi trội của việc sử dụng các chỉ mục và the File Allocation Table được cấp phát tĩnh tại thời điểm định dạng.</a:t>
            </a:r>
            <a:endParaRPr sz="1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vi" sz="1200">
                <a:solidFill>
                  <a:schemeClr val="dk1"/>
                </a:solidFill>
                <a:latin typeface="Open Sans"/>
                <a:ea typeface="Open Sans"/>
                <a:cs typeface="Open Sans"/>
                <a:sym typeface="Open Sans"/>
              </a:rPr>
              <a:t>-FAT chứa các entry cho mỗi cluster hay một vùng lưu trữ liên tiếp trong ổ đĩa</a:t>
            </a:r>
            <a:endParaRPr sz="1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vi" sz="1200">
                <a:solidFill>
                  <a:schemeClr val="dk1"/>
                </a:solidFill>
                <a:latin typeface="Open Sans"/>
                <a:ea typeface="Open Sans"/>
                <a:cs typeface="Open Sans"/>
                <a:sym typeface="Open Sans"/>
              </a:rPr>
              <a:t>-Mỗi entry sẽ chứa số cluster tiếp theo của file hoặc nếu không thì sẽ là một điểm đánh dấu cho biết phần cuối của file, dung lượng đĩa còn trống hoặc các vùng dành riêng đặc biệt của đĩa. </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a0463c1e37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a0463c1e37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a0463c1e37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a0463c1e37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vi" sz="1200">
                <a:solidFill>
                  <a:schemeClr val="dk1"/>
                </a:solidFill>
                <a:latin typeface="Open Sans"/>
                <a:ea typeface="Open Sans"/>
                <a:cs typeface="Open Sans"/>
                <a:sym typeface="Open Sans"/>
              </a:rPr>
              <a:t>- Nhìn chung thì FAT khá là đơn giản và chúng ta có thể nhìn thấy ở hầu hết các hệ điều hành hay các thiết bị</a:t>
            </a:r>
            <a:endParaRPr sz="1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vi" sz="1200">
                <a:solidFill>
                  <a:schemeClr val="dk1"/>
                </a:solidFill>
                <a:latin typeface="Open Sans"/>
                <a:ea typeface="Open Sans"/>
                <a:cs typeface="Open Sans"/>
                <a:sym typeface="Open Sans"/>
              </a:rPr>
              <a:t>- Một vài kiểu cấu trúc dữ liệu mà nó hỗ trợ như là:</a:t>
            </a:r>
            <a:endParaRPr sz="1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vi" sz="1200">
                <a:solidFill>
                  <a:schemeClr val="dk1"/>
                </a:solidFill>
                <a:latin typeface="Open Sans"/>
                <a:ea typeface="Open Sans"/>
                <a:cs typeface="Open Sans"/>
                <a:sym typeface="Open Sans"/>
              </a:rPr>
              <a:t>  + Cluster: là một đơn vị lưu trữ cho file</a:t>
            </a:r>
            <a:endParaRPr sz="1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vi" sz="1200">
                <a:solidFill>
                  <a:schemeClr val="dk1"/>
                </a:solidFill>
                <a:latin typeface="Open Sans"/>
                <a:ea typeface="Open Sans"/>
                <a:cs typeface="Open Sans"/>
                <a:sym typeface="Open Sans"/>
              </a:rPr>
              <a:t>  + Directory: các danh sách tên file, vị trí bắt đầu của cluster hay độ dài của nó</a:t>
            </a:r>
            <a:endParaRPr sz="1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vi" sz="1200">
                <a:solidFill>
                  <a:schemeClr val="dk1"/>
                </a:solidFill>
                <a:latin typeface="Open Sans"/>
                <a:ea typeface="Open Sans"/>
                <a:cs typeface="Open Sans"/>
                <a:sym typeface="Open Sans"/>
              </a:rPr>
              <a:t>  + FAT: chứa các thông tin về cluster và con trỏ trỏ đến vị trí tiếp theo của chuỗi dữ liệu</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a08af758cc_1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a08af758cc_1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1200">
                <a:latin typeface="Open Sans"/>
                <a:ea typeface="Open Sans"/>
                <a:cs typeface="Open Sans"/>
                <a:sym typeface="Open Sans"/>
              </a:rPr>
              <a:t>Bảng so sánh kích cỡ đĩa với kích cỡ cluster và file FAT</a:t>
            </a:r>
            <a:endParaRPr sz="1200">
              <a:latin typeface="Open Sans"/>
              <a:ea typeface="Open Sans"/>
              <a:cs typeface="Open Sans"/>
              <a:sym typeface="Open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a08af758cc_1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a08af758cc_1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a0463c1e37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a0463c1e37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202124"/>
              </a:buClr>
              <a:buSzPts val="1200"/>
              <a:buFont typeface="Open Sans"/>
              <a:buChar char="●"/>
            </a:pPr>
            <a:r>
              <a:rPr lang="vi" sz="1200">
                <a:solidFill>
                  <a:srgbClr val="202124"/>
                </a:solidFill>
                <a:highlight>
                  <a:srgbClr val="F8F9FA"/>
                </a:highlight>
                <a:latin typeface="Open Sans"/>
                <a:ea typeface="Open Sans"/>
                <a:cs typeface="Open Sans"/>
                <a:sym typeface="Open Sans"/>
              </a:rPr>
              <a:t>Sector là đơn vị nhỏ nhất của khối dữ liệu trên bộ lưu trữ để đọc và ghi thiết bị lưu trữ.</a:t>
            </a:r>
            <a:endParaRPr sz="1200">
              <a:solidFill>
                <a:srgbClr val="202124"/>
              </a:solidFill>
              <a:highlight>
                <a:srgbClr val="F8F9FA"/>
              </a:highlight>
              <a:latin typeface="Open Sans"/>
              <a:ea typeface="Open Sans"/>
              <a:cs typeface="Open Sans"/>
              <a:sym typeface="Open Sans"/>
            </a:endParaRPr>
          </a:p>
          <a:p>
            <a:pPr indent="-304800" lvl="0" marL="457200" rtl="0" algn="l">
              <a:spcBef>
                <a:spcPts val="0"/>
              </a:spcBef>
              <a:spcAft>
                <a:spcPts val="0"/>
              </a:spcAft>
              <a:buClr>
                <a:srgbClr val="202124"/>
              </a:buClr>
              <a:buSzPts val="1200"/>
              <a:buFont typeface="Open Sans"/>
              <a:buChar char="●"/>
            </a:pPr>
            <a:r>
              <a:rPr lang="vi" sz="1200">
                <a:solidFill>
                  <a:srgbClr val="202124"/>
                </a:solidFill>
                <a:highlight>
                  <a:srgbClr val="F8F9FA"/>
                </a:highlight>
                <a:latin typeface="Open Sans"/>
                <a:ea typeface="Open Sans"/>
                <a:cs typeface="Open Sans"/>
                <a:sym typeface="Open Sans"/>
              </a:rPr>
              <a:t>Một cluster là một nhóm các lĩnh vực liên tiếp</a:t>
            </a:r>
            <a:endParaRPr sz="1200">
              <a:solidFill>
                <a:srgbClr val="202124"/>
              </a:solidFill>
              <a:highlight>
                <a:srgbClr val="F8F9FA"/>
              </a:highlight>
              <a:latin typeface="Open Sans"/>
              <a:ea typeface="Open Sans"/>
              <a:cs typeface="Open Sans"/>
              <a:sym typeface="Open Sans"/>
            </a:endParaRPr>
          </a:p>
          <a:p>
            <a:pPr indent="-304800" lvl="0" marL="457200" rtl="0" algn="l">
              <a:spcBef>
                <a:spcPts val="0"/>
              </a:spcBef>
              <a:spcAft>
                <a:spcPts val="0"/>
              </a:spcAft>
              <a:buClr>
                <a:srgbClr val="202124"/>
              </a:buClr>
              <a:buSzPts val="1200"/>
              <a:buFont typeface="Open Sans"/>
              <a:buChar char="●"/>
            </a:pPr>
            <a:r>
              <a:rPr lang="vi" sz="1200">
                <a:solidFill>
                  <a:srgbClr val="202124"/>
                </a:solidFill>
                <a:highlight>
                  <a:srgbClr val="F8F9FA"/>
                </a:highlight>
                <a:latin typeface="Open Sans"/>
                <a:ea typeface="Open Sans"/>
                <a:cs typeface="Open Sans"/>
                <a:sym typeface="Open Sans"/>
              </a:rPr>
              <a:t>Một sector thường là 512 B</a:t>
            </a:r>
            <a:endParaRPr sz="1200">
              <a:solidFill>
                <a:srgbClr val="202124"/>
              </a:solidFill>
              <a:highlight>
                <a:srgbClr val="F8F9FA"/>
              </a:highlight>
              <a:latin typeface="Open Sans"/>
              <a:ea typeface="Open Sans"/>
              <a:cs typeface="Open Sans"/>
              <a:sym typeface="Open Sans"/>
            </a:endParaRPr>
          </a:p>
          <a:p>
            <a:pPr indent="-304800" lvl="0" marL="457200" rtl="0" algn="l">
              <a:spcBef>
                <a:spcPts val="0"/>
              </a:spcBef>
              <a:spcAft>
                <a:spcPts val="0"/>
              </a:spcAft>
              <a:buClr>
                <a:srgbClr val="202124"/>
              </a:buClr>
              <a:buSzPts val="1200"/>
              <a:buFont typeface="Open Sans"/>
              <a:buChar char="●"/>
            </a:pPr>
            <a:r>
              <a:rPr lang="vi" sz="1200">
                <a:solidFill>
                  <a:srgbClr val="202124"/>
                </a:solidFill>
                <a:highlight>
                  <a:srgbClr val="F8F9FA"/>
                </a:highlight>
                <a:latin typeface="Open Sans"/>
                <a:ea typeface="Open Sans"/>
                <a:cs typeface="Open Sans"/>
                <a:sym typeface="Open Sans"/>
              </a:rPr>
              <a:t>Một cluster là 1, 2, 4, 8, 16, 32 hoặc 64 sectors (nghĩa là nó có thể nằm trong khoảng từ 512 B đến 32 KB)</a:t>
            </a:r>
            <a:endParaRPr sz="1200">
              <a:solidFill>
                <a:srgbClr val="202124"/>
              </a:solidFill>
              <a:highlight>
                <a:srgbClr val="F8F9FA"/>
              </a:highlight>
              <a:latin typeface="Open Sans"/>
              <a:ea typeface="Open Sans"/>
              <a:cs typeface="Open Sans"/>
              <a:sym typeface="Open Sans"/>
            </a:endParaRPr>
          </a:p>
          <a:p>
            <a:pPr indent="-304800" lvl="0" marL="457200" rtl="0" algn="l">
              <a:spcBef>
                <a:spcPts val="0"/>
              </a:spcBef>
              <a:spcAft>
                <a:spcPts val="0"/>
              </a:spcAft>
              <a:buClr>
                <a:srgbClr val="202124"/>
              </a:buClr>
              <a:buSzPts val="1200"/>
              <a:buFont typeface="Open Sans"/>
              <a:buChar char="●"/>
            </a:pPr>
            <a:r>
              <a:rPr lang="vi" sz="1200">
                <a:solidFill>
                  <a:srgbClr val="202124"/>
                </a:solidFill>
                <a:highlight>
                  <a:srgbClr val="F8F9FA"/>
                </a:highlight>
                <a:latin typeface="Open Sans"/>
                <a:ea typeface="Open Sans"/>
                <a:cs typeface="Open Sans"/>
                <a:sym typeface="Open Sans"/>
              </a:rPr>
              <a:t>Mỗi cluster có một địa chỉ</a:t>
            </a:r>
            <a:endParaRPr sz="1200">
              <a:solidFill>
                <a:srgbClr val="202124"/>
              </a:solidFill>
              <a:highlight>
                <a:srgbClr val="F8F9FA"/>
              </a:highlight>
              <a:latin typeface="Open Sans"/>
              <a:ea typeface="Open Sans"/>
              <a:cs typeface="Open Sans"/>
              <a:sym typeface="Open Sans"/>
            </a:endParaRPr>
          </a:p>
          <a:p>
            <a:pPr indent="-304800" lvl="0" marL="457200" rtl="0" algn="l">
              <a:spcBef>
                <a:spcPts val="0"/>
              </a:spcBef>
              <a:spcAft>
                <a:spcPts val="0"/>
              </a:spcAft>
              <a:buClr>
                <a:srgbClr val="202124"/>
              </a:buClr>
              <a:buSzPts val="1200"/>
              <a:buFont typeface="Open Sans"/>
              <a:buChar char="●"/>
            </a:pPr>
            <a:r>
              <a:rPr lang="vi" sz="1200">
                <a:solidFill>
                  <a:srgbClr val="202124"/>
                </a:solidFill>
                <a:highlight>
                  <a:srgbClr val="F8F9FA"/>
                </a:highlight>
                <a:latin typeface="Open Sans"/>
                <a:ea typeface="Open Sans"/>
                <a:cs typeface="Open Sans"/>
                <a:sym typeface="Open Sans"/>
              </a:rPr>
              <a:t>Cluster đầu tiên có địa chỉ là 2</a:t>
            </a:r>
            <a:endParaRPr sz="1200">
              <a:solidFill>
                <a:srgbClr val="202124"/>
              </a:solidFill>
              <a:highlight>
                <a:srgbClr val="F8F9FA"/>
              </a:highlight>
              <a:latin typeface="Open Sans"/>
              <a:ea typeface="Open Sans"/>
              <a:cs typeface="Open Sans"/>
              <a:sym typeface="Open Sans"/>
            </a:endParaRPr>
          </a:p>
          <a:p>
            <a:pPr indent="-304800" lvl="0" marL="457200" marR="38100" rtl="0" algn="l">
              <a:lnSpc>
                <a:spcPct val="128571"/>
              </a:lnSpc>
              <a:spcBef>
                <a:spcPts val="0"/>
              </a:spcBef>
              <a:spcAft>
                <a:spcPts val="0"/>
              </a:spcAft>
              <a:buClr>
                <a:srgbClr val="202124"/>
              </a:buClr>
              <a:buSzPts val="1200"/>
              <a:buFont typeface="Open Sans"/>
              <a:buChar char="●"/>
            </a:pPr>
            <a:r>
              <a:rPr lang="vi" sz="1200">
                <a:solidFill>
                  <a:srgbClr val="202124"/>
                </a:solidFill>
                <a:highlight>
                  <a:srgbClr val="F8F9FA"/>
                </a:highlight>
                <a:latin typeface="Open Sans"/>
                <a:ea typeface="Open Sans"/>
                <a:cs typeface="Open Sans"/>
                <a:sym typeface="Open Sans"/>
              </a:rPr>
              <a:t>Tức là không có cluster địa chỉ 0 hoặc 1</a:t>
            </a:r>
            <a:endParaRPr sz="1200">
              <a:solidFill>
                <a:srgbClr val="202124"/>
              </a:solidFill>
              <a:highlight>
                <a:srgbClr val="F8F9FA"/>
              </a:highlight>
              <a:latin typeface="Open Sans"/>
              <a:ea typeface="Open Sans"/>
              <a:cs typeface="Open Sans"/>
              <a:sym typeface="Open Sans"/>
            </a:endParaRPr>
          </a:p>
          <a:p>
            <a:pPr indent="-304800" lvl="0" marL="457200" rtl="0" algn="l">
              <a:spcBef>
                <a:spcPts val="0"/>
              </a:spcBef>
              <a:spcAft>
                <a:spcPts val="0"/>
              </a:spcAft>
              <a:buSzPts val="1200"/>
              <a:buFont typeface="Open Sans"/>
              <a:buChar char="●"/>
            </a:pPr>
            <a:r>
              <a:t/>
            </a:r>
            <a:endParaRPr sz="1200">
              <a:latin typeface="Open Sans"/>
              <a:ea typeface="Open Sans"/>
              <a:cs typeface="Open Sans"/>
              <a:sym typeface="Open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vi"/>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4.jpg"/><Relationship Id="rId4" Type="http://schemas.openxmlformats.org/officeDocument/2006/relationships/image" Target="../media/image1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9.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9.pn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7.png"/><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www.tavi.co.uk/phobos/fat.html" TargetMode="External"/><Relationship Id="rId4" Type="http://schemas.openxmlformats.org/officeDocument/2006/relationships/hyperlink" Target="https://en.wikipedia.org/wiki/Design_of_the_FAT_file_system" TargetMode="External"/><Relationship Id="rId5" Type="http://schemas.openxmlformats.org/officeDocument/2006/relationships/hyperlink" Target="http://elm-chan.org/docs/fat_e.html#bpb"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311700" y="1028650"/>
            <a:ext cx="8520600" cy="1040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vi"/>
              <a:t>FAT File System</a:t>
            </a:r>
            <a:endParaRPr/>
          </a:p>
        </p:txBody>
      </p:sp>
      <p:sp>
        <p:nvSpPr>
          <p:cNvPr id="67" name="Google Shape;67;p13"/>
          <p:cNvSpPr txBox="1"/>
          <p:nvPr>
            <p:ph idx="1" type="subTitle"/>
          </p:nvPr>
        </p:nvSpPr>
        <p:spPr>
          <a:xfrm>
            <a:off x="2137225" y="2069050"/>
            <a:ext cx="4871400" cy="182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vi"/>
              <a:t>Group 4</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vi" sz="1600"/>
              <a:t>Phạm Thái Hà</a:t>
            </a:r>
            <a:endParaRPr b="1" sz="1600"/>
          </a:p>
          <a:p>
            <a:pPr indent="0" lvl="0" marL="0" rtl="0" algn="ctr">
              <a:spcBef>
                <a:spcPts val="0"/>
              </a:spcBef>
              <a:spcAft>
                <a:spcPts val="0"/>
              </a:spcAft>
              <a:buNone/>
            </a:pPr>
            <a:r>
              <a:rPr b="1" lang="vi" sz="1600"/>
              <a:t>Đỗ Hoàng Nam</a:t>
            </a:r>
            <a:endParaRPr b="1" sz="1600"/>
          </a:p>
          <a:p>
            <a:pPr indent="0" lvl="0" marL="0" rtl="0" algn="ctr">
              <a:spcBef>
                <a:spcPts val="0"/>
              </a:spcBef>
              <a:spcAft>
                <a:spcPts val="0"/>
              </a:spcAft>
              <a:buNone/>
            </a:pPr>
            <a:r>
              <a:rPr b="1" lang="vi" sz="1600"/>
              <a:t>Nguyễn Văn Dương</a:t>
            </a:r>
            <a:endParaRPr b="1"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2"/>
          <p:cNvSpPr txBox="1"/>
          <p:nvPr>
            <p:ph type="title"/>
          </p:nvPr>
        </p:nvSpPr>
        <p:spPr>
          <a:xfrm>
            <a:off x="258800" y="445025"/>
            <a:ext cx="85206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vi" sz="4040"/>
              <a:t>OVERVIEW FILE FAT -First Cluster </a:t>
            </a:r>
            <a:endParaRPr sz="4440"/>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33" name="Google Shape;133;p22"/>
          <p:cNvSpPr txBox="1"/>
          <p:nvPr>
            <p:ph idx="1" type="body"/>
          </p:nvPr>
        </p:nvSpPr>
        <p:spPr>
          <a:xfrm>
            <a:off x="4101300" y="1214400"/>
            <a:ext cx="4731000" cy="3929100"/>
          </a:xfrm>
          <a:prstGeom prst="rect">
            <a:avLst/>
          </a:prstGeom>
        </p:spPr>
        <p:txBody>
          <a:bodyPr anchorCtr="0" anchor="t" bIns="91425" lIns="91425" spcFirstLastPara="1" rIns="91425" wrap="square" tIns="91425">
            <a:normAutofit/>
          </a:bodyPr>
          <a:lstStyle/>
          <a:p>
            <a:pPr indent="-330200" lvl="0" marL="457200" rtl="0" algn="l">
              <a:lnSpc>
                <a:spcPct val="105000"/>
              </a:lnSpc>
              <a:spcBef>
                <a:spcPts val="1200"/>
              </a:spcBef>
              <a:spcAft>
                <a:spcPts val="0"/>
              </a:spcAft>
              <a:buClr>
                <a:srgbClr val="000000"/>
              </a:buClr>
              <a:buSzPts val="1600"/>
              <a:buFont typeface="Open Sans"/>
              <a:buChar char="●"/>
            </a:pPr>
            <a:r>
              <a:rPr lang="vi" sz="1600">
                <a:solidFill>
                  <a:srgbClr val="000000"/>
                </a:solidFill>
              </a:rPr>
              <a:t>The first cluster is Cluster 2</a:t>
            </a:r>
            <a:endParaRPr sz="1600">
              <a:solidFill>
                <a:srgbClr val="000000"/>
              </a:solidFill>
            </a:endParaRPr>
          </a:p>
          <a:p>
            <a:pPr indent="-330200" lvl="0" marL="457200" rtl="0" algn="l">
              <a:lnSpc>
                <a:spcPct val="105000"/>
              </a:lnSpc>
              <a:spcBef>
                <a:spcPts val="0"/>
              </a:spcBef>
              <a:spcAft>
                <a:spcPts val="0"/>
              </a:spcAft>
              <a:buClr>
                <a:srgbClr val="000000"/>
              </a:buClr>
              <a:buSzPts val="1600"/>
              <a:buFont typeface="Open Sans"/>
              <a:buChar char="●"/>
            </a:pPr>
            <a:r>
              <a:rPr lang="vi" sz="1600">
                <a:solidFill>
                  <a:srgbClr val="000000"/>
                </a:solidFill>
              </a:rPr>
              <a:t>Actual location of cluster 2 is different in FAT12/16 and FAT32</a:t>
            </a:r>
            <a:endParaRPr sz="1600">
              <a:solidFill>
                <a:srgbClr val="000000"/>
              </a:solidFill>
            </a:endParaRPr>
          </a:p>
          <a:p>
            <a:pPr indent="-330200" lvl="0" marL="457200" rtl="0" algn="l">
              <a:lnSpc>
                <a:spcPct val="105000"/>
              </a:lnSpc>
              <a:spcBef>
                <a:spcPts val="0"/>
              </a:spcBef>
              <a:spcAft>
                <a:spcPts val="0"/>
              </a:spcAft>
              <a:buClr>
                <a:srgbClr val="000000"/>
              </a:buClr>
              <a:buSzPts val="1600"/>
              <a:buFont typeface="Open Sans"/>
              <a:buChar char="●"/>
            </a:pPr>
            <a:r>
              <a:rPr lang="vi" sz="1600">
                <a:solidFill>
                  <a:srgbClr val="000000"/>
                </a:solidFill>
              </a:rPr>
              <a:t>Assume cluster size = 2,048 B (4 sectors)</a:t>
            </a:r>
            <a:endParaRPr sz="1600">
              <a:solidFill>
                <a:srgbClr val="000000"/>
              </a:solidFill>
            </a:endParaRPr>
          </a:p>
          <a:p>
            <a:pPr indent="-330200" lvl="0" marL="457200" rtl="0" algn="l">
              <a:lnSpc>
                <a:spcPct val="105000"/>
              </a:lnSpc>
              <a:spcBef>
                <a:spcPts val="0"/>
              </a:spcBef>
              <a:spcAft>
                <a:spcPts val="0"/>
              </a:spcAft>
              <a:buClr>
                <a:srgbClr val="000000"/>
              </a:buClr>
              <a:buSzPts val="1600"/>
              <a:buFont typeface="Open Sans"/>
              <a:buChar char="●"/>
            </a:pPr>
            <a:r>
              <a:rPr lang="vi" sz="1600">
                <a:solidFill>
                  <a:srgbClr val="000000"/>
                </a:solidFill>
              </a:rPr>
              <a:t>Assume that data area starts at sector 1224</a:t>
            </a:r>
            <a:endParaRPr sz="1600">
              <a:solidFill>
                <a:srgbClr val="000000"/>
              </a:solidFill>
            </a:endParaRPr>
          </a:p>
          <a:p>
            <a:pPr indent="-330200" lvl="0" marL="457200" rtl="0" algn="l">
              <a:lnSpc>
                <a:spcPct val="105000"/>
              </a:lnSpc>
              <a:spcBef>
                <a:spcPts val="0"/>
              </a:spcBef>
              <a:spcAft>
                <a:spcPts val="0"/>
              </a:spcAft>
              <a:buClr>
                <a:srgbClr val="000000"/>
              </a:buClr>
              <a:buSzPts val="1600"/>
              <a:buFont typeface="Open Sans"/>
              <a:buChar char="●"/>
            </a:pPr>
            <a:r>
              <a:rPr lang="vi" sz="1600">
                <a:solidFill>
                  <a:srgbClr val="000000"/>
                </a:solidFill>
              </a:rPr>
              <a:t>First sectors of data area are reserved for the Root Directory</a:t>
            </a:r>
            <a:endParaRPr sz="1600">
              <a:solidFill>
                <a:srgbClr val="000000"/>
              </a:solidFill>
            </a:endParaRPr>
          </a:p>
          <a:p>
            <a:pPr indent="-330200" lvl="1" marL="914400" rtl="0" algn="l">
              <a:lnSpc>
                <a:spcPct val="105000"/>
              </a:lnSpc>
              <a:spcBef>
                <a:spcPts val="0"/>
              </a:spcBef>
              <a:spcAft>
                <a:spcPts val="0"/>
              </a:spcAft>
              <a:buClr>
                <a:srgbClr val="000000"/>
              </a:buClr>
              <a:buSzPts val="1600"/>
              <a:buFont typeface="Open Sans"/>
              <a:buChar char="○"/>
            </a:pPr>
            <a:r>
              <a:rPr lang="vi" sz="1600">
                <a:solidFill>
                  <a:srgbClr val="000000"/>
                </a:solidFill>
              </a:rPr>
              <a:t>Size is established at boot time</a:t>
            </a:r>
            <a:endParaRPr sz="1600">
              <a:solidFill>
                <a:srgbClr val="000000"/>
              </a:solidFill>
            </a:endParaRPr>
          </a:p>
          <a:p>
            <a:pPr indent="-330200" lvl="0" marL="457200" rtl="0" algn="l">
              <a:lnSpc>
                <a:spcPct val="105000"/>
              </a:lnSpc>
              <a:spcBef>
                <a:spcPts val="0"/>
              </a:spcBef>
              <a:spcAft>
                <a:spcPts val="0"/>
              </a:spcAft>
              <a:buClr>
                <a:srgbClr val="000000"/>
              </a:buClr>
              <a:buSzPts val="1600"/>
              <a:buFont typeface="Open Sans"/>
              <a:buChar char="●"/>
            </a:pPr>
            <a:r>
              <a:rPr lang="vi" sz="1600">
                <a:solidFill>
                  <a:srgbClr val="000000"/>
                </a:solidFill>
              </a:rPr>
              <a:t>Cluster 2 starts after Root Directory</a:t>
            </a:r>
            <a:endParaRPr sz="1600">
              <a:solidFill>
                <a:srgbClr val="000000"/>
              </a:solidFill>
            </a:endParaRPr>
          </a:p>
          <a:p>
            <a:pPr indent="-330200" lvl="0" marL="457200" rtl="0" algn="l">
              <a:lnSpc>
                <a:spcPct val="105000"/>
              </a:lnSpc>
              <a:spcBef>
                <a:spcPts val="0"/>
              </a:spcBef>
              <a:spcAft>
                <a:spcPts val="0"/>
              </a:spcAft>
              <a:buClr>
                <a:srgbClr val="000000"/>
              </a:buClr>
              <a:buSzPts val="1600"/>
              <a:buFont typeface="Open Sans"/>
              <a:buChar char="●"/>
            </a:pPr>
            <a:r>
              <a:rPr lang="vi" sz="1600">
                <a:solidFill>
                  <a:srgbClr val="000000"/>
                </a:solidFill>
              </a:rPr>
              <a:t>Root directory is set at 32 sectors</a:t>
            </a:r>
            <a:endParaRPr sz="1600">
              <a:solidFill>
                <a:srgbClr val="000000"/>
              </a:solidFill>
            </a:endParaRPr>
          </a:p>
          <a:p>
            <a:pPr indent="-330200" lvl="1" marL="914400" rtl="0" algn="l">
              <a:lnSpc>
                <a:spcPct val="105000"/>
              </a:lnSpc>
              <a:spcBef>
                <a:spcPts val="0"/>
              </a:spcBef>
              <a:spcAft>
                <a:spcPts val="0"/>
              </a:spcAft>
              <a:buClr>
                <a:srgbClr val="000000"/>
              </a:buClr>
              <a:buSzPts val="1600"/>
              <a:buFont typeface="Open Sans"/>
              <a:buChar char="○"/>
            </a:pPr>
            <a:r>
              <a:rPr lang="vi" sz="1600">
                <a:solidFill>
                  <a:srgbClr val="000000"/>
                </a:solidFill>
              </a:rPr>
              <a:t>Occupies sectors 1,224-1,255</a:t>
            </a:r>
            <a:endParaRPr sz="1600">
              <a:solidFill>
                <a:srgbClr val="000000"/>
              </a:solidFill>
            </a:endParaRPr>
          </a:p>
          <a:p>
            <a:pPr indent="0" lvl="0" marL="0" rtl="0" algn="l">
              <a:lnSpc>
                <a:spcPct val="105000"/>
              </a:lnSpc>
              <a:spcBef>
                <a:spcPts val="1200"/>
              </a:spcBef>
              <a:spcAft>
                <a:spcPts val="1200"/>
              </a:spcAft>
              <a:buNone/>
            </a:pPr>
            <a:r>
              <a:t/>
            </a:r>
            <a:endParaRPr sz="1600"/>
          </a:p>
        </p:txBody>
      </p:sp>
      <p:pic>
        <p:nvPicPr>
          <p:cNvPr id="134" name="Google Shape;134;p22"/>
          <p:cNvPicPr preferRelativeResize="0"/>
          <p:nvPr/>
        </p:nvPicPr>
        <p:blipFill>
          <a:blip r:embed="rId3">
            <a:alphaModFix/>
          </a:blip>
          <a:stretch>
            <a:fillRect/>
          </a:stretch>
        </p:blipFill>
        <p:spPr>
          <a:xfrm>
            <a:off x="99525" y="1266325"/>
            <a:ext cx="4001776" cy="3776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vi" sz="4040"/>
              <a:t>OVERVIEW FILE FAT - Boot Sector</a:t>
            </a:r>
            <a:endParaRPr/>
          </a:p>
        </p:txBody>
      </p:sp>
      <p:sp>
        <p:nvSpPr>
          <p:cNvPr id="140" name="Google Shape;140;p23"/>
          <p:cNvSpPr txBox="1"/>
          <p:nvPr>
            <p:ph idx="1" type="body"/>
          </p:nvPr>
        </p:nvSpPr>
        <p:spPr>
          <a:xfrm>
            <a:off x="2162825" y="1332425"/>
            <a:ext cx="8520600" cy="3302700"/>
          </a:xfrm>
          <a:prstGeom prst="rect">
            <a:avLst/>
          </a:prstGeom>
        </p:spPr>
        <p:txBody>
          <a:bodyPr anchorCtr="0" anchor="t" bIns="91425" lIns="91425" spcFirstLastPara="1" rIns="91425" wrap="square" tIns="91425">
            <a:normAutofit/>
          </a:bodyPr>
          <a:lstStyle/>
          <a:p>
            <a:pPr indent="-330200" lvl="0" marL="457200" rtl="0" algn="l">
              <a:spcBef>
                <a:spcPts val="400"/>
              </a:spcBef>
              <a:spcAft>
                <a:spcPts val="0"/>
              </a:spcAft>
              <a:buClr>
                <a:srgbClr val="202124"/>
              </a:buClr>
              <a:buSzPts val="1600"/>
              <a:buChar char="●"/>
            </a:pPr>
            <a:r>
              <a:rPr lang="vi" sz="1600">
                <a:solidFill>
                  <a:srgbClr val="202124"/>
                </a:solidFill>
              </a:rPr>
              <a:t>First sector of a FAT system is the boot sector</a:t>
            </a:r>
            <a:endParaRPr sz="1600">
              <a:solidFill>
                <a:srgbClr val="202124"/>
              </a:solidFill>
            </a:endParaRPr>
          </a:p>
          <a:p>
            <a:pPr indent="-330200" lvl="0" marL="457200" rtl="0" algn="l">
              <a:spcBef>
                <a:spcPts val="0"/>
              </a:spcBef>
              <a:spcAft>
                <a:spcPts val="0"/>
              </a:spcAft>
              <a:buClr>
                <a:srgbClr val="202124"/>
              </a:buClr>
              <a:buSzPts val="1600"/>
              <a:buChar char="●"/>
            </a:pPr>
            <a:r>
              <a:rPr lang="vi" sz="1600">
                <a:solidFill>
                  <a:srgbClr val="202124"/>
                </a:solidFill>
              </a:rPr>
              <a:t>Contains most of the information with which to determine</a:t>
            </a:r>
            <a:endParaRPr sz="1600">
              <a:solidFill>
                <a:srgbClr val="202124"/>
              </a:solidFill>
            </a:endParaRPr>
          </a:p>
          <a:p>
            <a:pPr indent="0" lvl="0" marL="457200" rtl="0" algn="l">
              <a:spcBef>
                <a:spcPts val="400"/>
              </a:spcBef>
              <a:spcAft>
                <a:spcPts val="0"/>
              </a:spcAft>
              <a:buNone/>
            </a:pPr>
            <a:r>
              <a:rPr lang="vi" sz="1600">
                <a:solidFill>
                  <a:srgbClr val="202124"/>
                </a:solidFill>
              </a:rPr>
              <a:t>-The file system type</a:t>
            </a:r>
            <a:endParaRPr sz="1600">
              <a:solidFill>
                <a:srgbClr val="202124"/>
              </a:solidFill>
            </a:endParaRPr>
          </a:p>
          <a:p>
            <a:pPr indent="0" lvl="0" marL="457200" rtl="0" algn="l">
              <a:spcBef>
                <a:spcPts val="400"/>
              </a:spcBef>
              <a:spcAft>
                <a:spcPts val="0"/>
              </a:spcAft>
              <a:buNone/>
            </a:pPr>
            <a:r>
              <a:rPr lang="vi" sz="1600">
                <a:solidFill>
                  <a:srgbClr val="202124"/>
                </a:solidFill>
              </a:rPr>
              <a:t>-Size and location of data structures</a:t>
            </a:r>
            <a:endParaRPr sz="1600">
              <a:solidFill>
                <a:srgbClr val="202124"/>
              </a:solidFill>
            </a:endParaRPr>
          </a:p>
          <a:p>
            <a:pPr indent="-330200" lvl="0" marL="457200" rtl="0" algn="l">
              <a:spcBef>
                <a:spcPts val="0"/>
              </a:spcBef>
              <a:spcAft>
                <a:spcPts val="0"/>
              </a:spcAft>
              <a:buClr>
                <a:srgbClr val="202124"/>
              </a:buClr>
              <a:buSzPts val="1600"/>
              <a:buChar char="●"/>
            </a:pPr>
            <a:r>
              <a:rPr lang="vi" sz="1600">
                <a:solidFill>
                  <a:srgbClr val="202124"/>
                </a:solidFill>
              </a:rPr>
              <a:t>Boot sector format is different for FAT12/16 and FAT32</a:t>
            </a:r>
            <a:endParaRPr sz="1600">
              <a:solidFill>
                <a:srgbClr val="202124"/>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vi" sz="4000"/>
              <a:t>THE DISK FORMAT - BASIC LAYOUT</a:t>
            </a:r>
            <a:endParaRPr sz="4000"/>
          </a:p>
        </p:txBody>
      </p:sp>
      <p:graphicFrame>
        <p:nvGraphicFramePr>
          <p:cNvPr id="146" name="Google Shape;146;p24"/>
          <p:cNvGraphicFramePr/>
          <p:nvPr/>
        </p:nvGraphicFramePr>
        <p:xfrm>
          <a:off x="952500" y="1619250"/>
          <a:ext cx="3000000" cy="3000000"/>
        </p:xfrm>
        <a:graphic>
          <a:graphicData uri="http://schemas.openxmlformats.org/drawingml/2006/table">
            <a:tbl>
              <a:tblPr>
                <a:noFill/>
                <a:tableStyleId>{2C1B457C-7041-4AE6-BF27-CF029AF23F7F}</a:tableStyleId>
              </a:tblPr>
              <a:tblGrid>
                <a:gridCol w="3619500"/>
                <a:gridCol w="3619500"/>
              </a:tblGrid>
              <a:tr h="381000">
                <a:tc>
                  <a:txBody>
                    <a:bodyPr/>
                    <a:lstStyle/>
                    <a:p>
                      <a:pPr indent="0" lvl="0" marL="0" rtl="0" algn="l">
                        <a:spcBef>
                          <a:spcPts val="0"/>
                        </a:spcBef>
                        <a:spcAft>
                          <a:spcPts val="0"/>
                        </a:spcAft>
                        <a:buNone/>
                      </a:pPr>
                      <a:r>
                        <a:rPr b="1" lang="vi" sz="1600">
                          <a:latin typeface="Open Sans"/>
                          <a:ea typeface="Open Sans"/>
                          <a:cs typeface="Open Sans"/>
                          <a:sym typeface="Open Sans"/>
                        </a:rPr>
                        <a:t>Area description</a:t>
                      </a:r>
                      <a:endParaRPr b="1" sz="1600">
                        <a:latin typeface="Open Sans"/>
                        <a:ea typeface="Open Sans"/>
                        <a:cs typeface="Open Sans"/>
                        <a:sym typeface="Open Sans"/>
                      </a:endParaRPr>
                    </a:p>
                  </a:txBody>
                  <a:tcPr marT="91425" marB="91425" marR="91425" marL="91425"/>
                </a:tc>
                <a:tc>
                  <a:txBody>
                    <a:bodyPr/>
                    <a:lstStyle/>
                    <a:p>
                      <a:pPr indent="0" lvl="0" marL="0" rtl="0" algn="l">
                        <a:spcBef>
                          <a:spcPts val="0"/>
                        </a:spcBef>
                        <a:spcAft>
                          <a:spcPts val="0"/>
                        </a:spcAft>
                        <a:buNone/>
                      </a:pPr>
                      <a:r>
                        <a:rPr b="1" lang="vi" sz="1600">
                          <a:latin typeface="Open Sans"/>
                          <a:ea typeface="Open Sans"/>
                          <a:cs typeface="Open Sans"/>
                          <a:sym typeface="Open Sans"/>
                        </a:rPr>
                        <a:t>Area size</a:t>
                      </a:r>
                      <a:endParaRPr b="1" sz="1600">
                        <a:latin typeface="Open Sans"/>
                        <a:ea typeface="Open Sans"/>
                        <a:cs typeface="Open Sans"/>
                        <a:sym typeface="Open Sans"/>
                      </a:endParaRPr>
                    </a:p>
                  </a:txBody>
                  <a:tcPr marT="91425" marB="91425" marR="91425" marL="91425"/>
                </a:tc>
              </a:tr>
              <a:tr h="381000">
                <a:tc>
                  <a:txBody>
                    <a:bodyPr/>
                    <a:lstStyle/>
                    <a:p>
                      <a:pPr indent="0" lvl="0" marL="0" rtl="0" algn="l">
                        <a:spcBef>
                          <a:spcPts val="0"/>
                        </a:spcBef>
                        <a:spcAft>
                          <a:spcPts val="0"/>
                        </a:spcAft>
                        <a:buNone/>
                      </a:pPr>
                      <a:r>
                        <a:rPr lang="vi" sz="1600">
                          <a:latin typeface="Open Sans"/>
                          <a:ea typeface="Open Sans"/>
                          <a:cs typeface="Open Sans"/>
                          <a:sym typeface="Open Sans"/>
                        </a:rPr>
                        <a:t>Boot Block</a:t>
                      </a:r>
                      <a:endParaRPr sz="1600">
                        <a:latin typeface="Open Sans"/>
                        <a:ea typeface="Open Sans"/>
                        <a:cs typeface="Open Sans"/>
                        <a:sym typeface="Open Sans"/>
                      </a:endParaRPr>
                    </a:p>
                  </a:txBody>
                  <a:tcPr marT="91425" marB="91425" marR="91425" marL="91425"/>
                </a:tc>
                <a:tc>
                  <a:txBody>
                    <a:bodyPr/>
                    <a:lstStyle/>
                    <a:p>
                      <a:pPr indent="0" lvl="0" marL="0" rtl="0" algn="l">
                        <a:spcBef>
                          <a:spcPts val="0"/>
                        </a:spcBef>
                        <a:spcAft>
                          <a:spcPts val="0"/>
                        </a:spcAft>
                        <a:buNone/>
                      </a:pPr>
                      <a:r>
                        <a:rPr lang="vi" sz="1600">
                          <a:latin typeface="Open Sans"/>
                          <a:ea typeface="Open Sans"/>
                          <a:cs typeface="Open Sans"/>
                          <a:sym typeface="Open Sans"/>
                        </a:rPr>
                        <a:t>1 block</a:t>
                      </a:r>
                      <a:endParaRPr sz="1600">
                        <a:latin typeface="Open Sans"/>
                        <a:ea typeface="Open Sans"/>
                        <a:cs typeface="Open Sans"/>
                        <a:sym typeface="Open Sans"/>
                      </a:endParaRPr>
                    </a:p>
                  </a:txBody>
                  <a:tcPr marT="91425" marB="91425" marR="91425" marL="91425"/>
                </a:tc>
              </a:tr>
              <a:tr h="381000">
                <a:tc>
                  <a:txBody>
                    <a:bodyPr/>
                    <a:lstStyle/>
                    <a:p>
                      <a:pPr indent="0" lvl="0" marL="0" rtl="0" algn="l">
                        <a:spcBef>
                          <a:spcPts val="0"/>
                        </a:spcBef>
                        <a:spcAft>
                          <a:spcPts val="0"/>
                        </a:spcAft>
                        <a:buNone/>
                      </a:pPr>
                      <a:r>
                        <a:rPr lang="vi" sz="1600">
                          <a:latin typeface="Open Sans"/>
                          <a:ea typeface="Open Sans"/>
                          <a:cs typeface="Open Sans"/>
                          <a:sym typeface="Open Sans"/>
                        </a:rPr>
                        <a:t>File Allocation Table (may be multiples copies)</a:t>
                      </a:r>
                      <a:endParaRPr sz="1600">
                        <a:latin typeface="Open Sans"/>
                        <a:ea typeface="Open Sans"/>
                        <a:cs typeface="Open Sans"/>
                        <a:sym typeface="Open Sans"/>
                      </a:endParaRPr>
                    </a:p>
                  </a:txBody>
                  <a:tcPr marT="91425" marB="91425" marR="91425" marL="91425"/>
                </a:tc>
                <a:tc>
                  <a:txBody>
                    <a:bodyPr/>
                    <a:lstStyle/>
                    <a:p>
                      <a:pPr indent="0" lvl="0" marL="0" rtl="0" algn="l">
                        <a:spcBef>
                          <a:spcPts val="0"/>
                        </a:spcBef>
                        <a:spcAft>
                          <a:spcPts val="0"/>
                        </a:spcAft>
                        <a:buNone/>
                      </a:pPr>
                      <a:r>
                        <a:rPr lang="vi" sz="1600">
                          <a:latin typeface="Open Sans"/>
                          <a:ea typeface="Open Sans"/>
                          <a:cs typeface="Open Sans"/>
                          <a:sym typeface="Open Sans"/>
                        </a:rPr>
                        <a:t>Depends on file system size</a:t>
                      </a:r>
                      <a:endParaRPr sz="1600">
                        <a:latin typeface="Open Sans"/>
                        <a:ea typeface="Open Sans"/>
                        <a:cs typeface="Open Sans"/>
                        <a:sym typeface="Open Sans"/>
                      </a:endParaRPr>
                    </a:p>
                  </a:txBody>
                  <a:tcPr marT="91425" marB="91425" marR="91425" marL="91425"/>
                </a:tc>
              </a:tr>
              <a:tr h="381000">
                <a:tc>
                  <a:txBody>
                    <a:bodyPr/>
                    <a:lstStyle/>
                    <a:p>
                      <a:pPr indent="0" lvl="0" marL="0" rtl="0" algn="l">
                        <a:spcBef>
                          <a:spcPts val="0"/>
                        </a:spcBef>
                        <a:spcAft>
                          <a:spcPts val="0"/>
                        </a:spcAft>
                        <a:buNone/>
                      </a:pPr>
                      <a:r>
                        <a:rPr lang="vi" sz="1600">
                          <a:latin typeface="Open Sans"/>
                          <a:ea typeface="Open Sans"/>
                          <a:cs typeface="Open Sans"/>
                          <a:sym typeface="Open Sans"/>
                        </a:rPr>
                        <a:t>Disk root directory</a:t>
                      </a:r>
                      <a:endParaRPr sz="1600">
                        <a:latin typeface="Open Sans"/>
                        <a:ea typeface="Open Sans"/>
                        <a:cs typeface="Open Sans"/>
                        <a:sym typeface="Open Sans"/>
                      </a:endParaRPr>
                    </a:p>
                  </a:txBody>
                  <a:tcPr marT="91425" marB="91425" marR="91425" marL="91425"/>
                </a:tc>
                <a:tc>
                  <a:txBody>
                    <a:bodyPr/>
                    <a:lstStyle/>
                    <a:p>
                      <a:pPr indent="0" lvl="0" marL="0" rtl="0" algn="l">
                        <a:spcBef>
                          <a:spcPts val="0"/>
                        </a:spcBef>
                        <a:spcAft>
                          <a:spcPts val="0"/>
                        </a:spcAft>
                        <a:buNone/>
                      </a:pPr>
                      <a:r>
                        <a:rPr lang="vi" sz="1600">
                          <a:latin typeface="Open Sans"/>
                          <a:ea typeface="Open Sans"/>
                          <a:cs typeface="Open Sans"/>
                          <a:sym typeface="Open Sans"/>
                        </a:rPr>
                        <a:t>Variable</a:t>
                      </a:r>
                      <a:endParaRPr sz="1600">
                        <a:latin typeface="Open Sans"/>
                        <a:ea typeface="Open Sans"/>
                        <a:cs typeface="Open Sans"/>
                        <a:sym typeface="Open Sans"/>
                      </a:endParaRPr>
                    </a:p>
                  </a:txBody>
                  <a:tcPr marT="91425" marB="91425" marR="91425" marL="91425"/>
                </a:tc>
              </a:tr>
              <a:tr h="381000">
                <a:tc>
                  <a:txBody>
                    <a:bodyPr/>
                    <a:lstStyle/>
                    <a:p>
                      <a:pPr indent="0" lvl="0" marL="0" rtl="0" algn="l">
                        <a:spcBef>
                          <a:spcPts val="0"/>
                        </a:spcBef>
                        <a:spcAft>
                          <a:spcPts val="0"/>
                        </a:spcAft>
                        <a:buNone/>
                      </a:pPr>
                      <a:r>
                        <a:rPr lang="vi" sz="1600">
                          <a:latin typeface="Open Sans"/>
                          <a:ea typeface="Open Sans"/>
                          <a:cs typeface="Open Sans"/>
                          <a:sym typeface="Open Sans"/>
                        </a:rPr>
                        <a:t>File data area</a:t>
                      </a:r>
                      <a:endParaRPr sz="1600">
                        <a:latin typeface="Open Sans"/>
                        <a:ea typeface="Open Sans"/>
                        <a:cs typeface="Open Sans"/>
                        <a:sym typeface="Open Sans"/>
                      </a:endParaRPr>
                    </a:p>
                  </a:txBody>
                  <a:tcPr marT="91425" marB="91425" marR="91425" marL="91425"/>
                </a:tc>
                <a:tc>
                  <a:txBody>
                    <a:bodyPr/>
                    <a:lstStyle/>
                    <a:p>
                      <a:pPr indent="0" lvl="0" marL="0" rtl="0" algn="l">
                        <a:spcBef>
                          <a:spcPts val="0"/>
                        </a:spcBef>
                        <a:spcAft>
                          <a:spcPts val="0"/>
                        </a:spcAft>
                        <a:buNone/>
                      </a:pPr>
                      <a:r>
                        <a:rPr lang="vi" sz="1600">
                          <a:latin typeface="Open Sans"/>
                          <a:ea typeface="Open Sans"/>
                          <a:cs typeface="Open Sans"/>
                          <a:sym typeface="Open Sans"/>
                        </a:rPr>
                        <a:t>The rest of the disk</a:t>
                      </a:r>
                      <a:endParaRPr sz="1600">
                        <a:latin typeface="Open Sans"/>
                        <a:ea typeface="Open Sans"/>
                        <a:cs typeface="Open Sans"/>
                        <a:sym typeface="Open Sans"/>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ph type="title"/>
          </p:nvPr>
        </p:nvSpPr>
        <p:spPr>
          <a:xfrm>
            <a:off x="311700" y="0"/>
            <a:ext cx="85206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vi" sz="4000"/>
              <a:t>THE DISK FORMAT - Boot Block</a:t>
            </a:r>
            <a:endParaRPr/>
          </a:p>
        </p:txBody>
      </p:sp>
      <p:sp>
        <p:nvSpPr>
          <p:cNvPr id="152" name="Google Shape;152;p25"/>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3" name="Google Shape;153;p25"/>
          <p:cNvPicPr preferRelativeResize="0"/>
          <p:nvPr/>
        </p:nvPicPr>
        <p:blipFill>
          <a:blip r:embed="rId3">
            <a:alphaModFix/>
          </a:blip>
          <a:stretch>
            <a:fillRect/>
          </a:stretch>
        </p:blipFill>
        <p:spPr>
          <a:xfrm>
            <a:off x="0" y="626750"/>
            <a:ext cx="9144001" cy="45929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vi" sz="4040"/>
              <a:t>SECTOR ASSIGNMENTS</a:t>
            </a:r>
            <a:endParaRPr sz="4040"/>
          </a:p>
        </p:txBody>
      </p:sp>
      <p:graphicFrame>
        <p:nvGraphicFramePr>
          <p:cNvPr id="159" name="Google Shape;159;p26"/>
          <p:cNvGraphicFramePr/>
          <p:nvPr/>
        </p:nvGraphicFramePr>
        <p:xfrm>
          <a:off x="952500" y="1428750"/>
          <a:ext cx="3000000" cy="3000000"/>
        </p:xfrm>
        <a:graphic>
          <a:graphicData uri="http://schemas.openxmlformats.org/drawingml/2006/table">
            <a:tbl>
              <a:tblPr>
                <a:noFill/>
                <a:tableStyleId>{2C1B457C-7041-4AE6-BF27-CF029AF23F7F}</a:tableStyleId>
              </a:tblPr>
              <a:tblGrid>
                <a:gridCol w="2413000"/>
                <a:gridCol w="2413000"/>
                <a:gridCol w="2413000"/>
              </a:tblGrid>
              <a:tr h="193450">
                <a:tc>
                  <a:txBody>
                    <a:bodyPr/>
                    <a:lstStyle/>
                    <a:p>
                      <a:pPr indent="0" lvl="0" marL="0" rtl="0" algn="ctr">
                        <a:spcBef>
                          <a:spcPts val="0"/>
                        </a:spcBef>
                        <a:spcAft>
                          <a:spcPts val="0"/>
                        </a:spcAft>
                        <a:buNone/>
                      </a:pPr>
                      <a:r>
                        <a:rPr b="1" lang="vi"/>
                        <a:t>Sector</a:t>
                      </a:r>
                      <a:r>
                        <a:rPr b="1" lang="vi" sz="1200">
                          <a:latin typeface="Open Sans"/>
                          <a:ea typeface="Open Sans"/>
                          <a:cs typeface="Open Sans"/>
                          <a:sym typeface="Open Sans"/>
                        </a:rPr>
                        <a:t>(s)</a:t>
                      </a:r>
                      <a:endParaRPr b="1" sz="1200">
                        <a:latin typeface="Open Sans"/>
                        <a:ea typeface="Open Sans"/>
                        <a:cs typeface="Open Sans"/>
                        <a:sym typeface="Open Sans"/>
                      </a:endParaRPr>
                    </a:p>
                  </a:txBody>
                  <a:tcPr marT="91425" marB="91425" marR="91425" marL="91425"/>
                </a:tc>
                <a:tc>
                  <a:txBody>
                    <a:bodyPr/>
                    <a:lstStyle/>
                    <a:p>
                      <a:pPr indent="0" lvl="0" marL="0" rtl="0" algn="ctr">
                        <a:spcBef>
                          <a:spcPts val="0"/>
                        </a:spcBef>
                        <a:spcAft>
                          <a:spcPts val="0"/>
                        </a:spcAft>
                        <a:buNone/>
                      </a:pPr>
                      <a:r>
                        <a:rPr b="1" lang="vi"/>
                        <a:t>Address</a:t>
                      </a:r>
                      <a:endParaRPr b="1"/>
                    </a:p>
                  </a:txBody>
                  <a:tcPr marT="91425" marB="91425" marR="91425" marL="91425"/>
                </a:tc>
                <a:tc>
                  <a:txBody>
                    <a:bodyPr/>
                    <a:lstStyle/>
                    <a:p>
                      <a:pPr indent="0" lvl="0" marL="0" rtl="0" algn="ctr">
                        <a:spcBef>
                          <a:spcPts val="0"/>
                        </a:spcBef>
                        <a:spcAft>
                          <a:spcPts val="0"/>
                        </a:spcAft>
                        <a:buNone/>
                      </a:pPr>
                      <a:r>
                        <a:rPr b="1" lang="vi"/>
                        <a:t>Function</a:t>
                      </a:r>
                      <a:endParaRPr b="1"/>
                    </a:p>
                  </a:txBody>
                  <a:tcPr marT="91425" marB="91425" marR="91425" marL="91425"/>
                </a:tc>
              </a:tr>
              <a:tr h="381000">
                <a:tc>
                  <a:txBody>
                    <a:bodyPr/>
                    <a:lstStyle/>
                    <a:p>
                      <a:pPr indent="0" lvl="0" marL="0" rtl="0" algn="ctr">
                        <a:spcBef>
                          <a:spcPts val="0"/>
                        </a:spcBef>
                        <a:spcAft>
                          <a:spcPts val="0"/>
                        </a:spcAft>
                        <a:buNone/>
                      </a:pPr>
                      <a:r>
                        <a:rPr lang="vi"/>
                        <a:t>0</a:t>
                      </a:r>
                      <a:endParaRPr/>
                    </a:p>
                  </a:txBody>
                  <a:tcPr marT="91425" marB="91425" marR="91425" marL="91425"/>
                </a:tc>
                <a:tc>
                  <a:txBody>
                    <a:bodyPr/>
                    <a:lstStyle/>
                    <a:p>
                      <a:pPr indent="0" lvl="0" marL="0" rtl="0" algn="ctr">
                        <a:spcBef>
                          <a:spcPts val="0"/>
                        </a:spcBef>
                        <a:spcAft>
                          <a:spcPts val="0"/>
                        </a:spcAft>
                        <a:buNone/>
                      </a:pPr>
                      <a:r>
                        <a:rPr lang="vi"/>
                        <a:t>0x0000-0x01ff</a:t>
                      </a:r>
                      <a:endParaRPr/>
                    </a:p>
                  </a:txBody>
                  <a:tcPr marT="91425" marB="91425" marR="91425" marL="91425"/>
                </a:tc>
                <a:tc>
                  <a:txBody>
                    <a:bodyPr/>
                    <a:lstStyle/>
                    <a:p>
                      <a:pPr indent="0" lvl="0" marL="0" rtl="0" algn="ctr">
                        <a:spcBef>
                          <a:spcPts val="0"/>
                        </a:spcBef>
                        <a:spcAft>
                          <a:spcPts val="0"/>
                        </a:spcAft>
                        <a:buNone/>
                      </a:pPr>
                      <a:r>
                        <a:rPr lang="vi"/>
                        <a:t>Boot Sector</a:t>
                      </a:r>
                      <a:endParaRPr/>
                    </a:p>
                  </a:txBody>
                  <a:tcPr marT="91425" marB="91425" marR="91425" marL="91425"/>
                </a:tc>
              </a:tr>
              <a:tr h="381000">
                <a:tc>
                  <a:txBody>
                    <a:bodyPr/>
                    <a:lstStyle/>
                    <a:p>
                      <a:pPr indent="0" lvl="0" marL="0" rtl="0" algn="ctr">
                        <a:spcBef>
                          <a:spcPts val="0"/>
                        </a:spcBef>
                        <a:spcAft>
                          <a:spcPts val="0"/>
                        </a:spcAft>
                        <a:buNone/>
                      </a:pPr>
                      <a:r>
                        <a:rPr lang="vi"/>
                        <a:t>1 - 9</a:t>
                      </a:r>
                      <a:endParaRPr/>
                    </a:p>
                  </a:txBody>
                  <a:tcPr marT="91425" marB="91425" marR="91425" marL="91425"/>
                </a:tc>
                <a:tc>
                  <a:txBody>
                    <a:bodyPr/>
                    <a:lstStyle/>
                    <a:p>
                      <a:pPr indent="0" lvl="0" marL="0" rtl="0" algn="ctr">
                        <a:spcBef>
                          <a:spcPts val="0"/>
                        </a:spcBef>
                        <a:spcAft>
                          <a:spcPts val="0"/>
                        </a:spcAft>
                        <a:buNone/>
                      </a:pPr>
                      <a:r>
                        <a:rPr lang="vi"/>
                        <a:t>0x0200-0x13ff</a:t>
                      </a:r>
                      <a:endParaRPr/>
                    </a:p>
                  </a:txBody>
                  <a:tcPr marT="91425" marB="91425" marR="91425" marL="91425"/>
                </a:tc>
                <a:tc>
                  <a:txBody>
                    <a:bodyPr/>
                    <a:lstStyle/>
                    <a:p>
                      <a:pPr indent="0" lvl="0" marL="0" rtl="0" algn="ctr">
                        <a:spcBef>
                          <a:spcPts val="0"/>
                        </a:spcBef>
                        <a:spcAft>
                          <a:spcPts val="0"/>
                        </a:spcAft>
                        <a:buNone/>
                      </a:pPr>
                      <a:r>
                        <a:rPr lang="vi"/>
                        <a:t>File Allocation Table (primary)</a:t>
                      </a:r>
                      <a:endParaRPr/>
                    </a:p>
                  </a:txBody>
                  <a:tcPr marT="91425" marB="91425" marR="91425" marL="91425"/>
                </a:tc>
              </a:tr>
              <a:tr h="381000">
                <a:tc>
                  <a:txBody>
                    <a:bodyPr/>
                    <a:lstStyle/>
                    <a:p>
                      <a:pPr indent="0" lvl="0" marL="0" rtl="0" algn="ctr">
                        <a:spcBef>
                          <a:spcPts val="0"/>
                        </a:spcBef>
                        <a:spcAft>
                          <a:spcPts val="0"/>
                        </a:spcAft>
                        <a:buNone/>
                      </a:pPr>
                      <a:r>
                        <a:rPr lang="vi"/>
                        <a:t>10 - 18</a:t>
                      </a:r>
                      <a:endParaRPr/>
                    </a:p>
                  </a:txBody>
                  <a:tcPr marT="91425" marB="91425" marR="91425" marL="91425"/>
                </a:tc>
                <a:tc>
                  <a:txBody>
                    <a:bodyPr/>
                    <a:lstStyle/>
                    <a:p>
                      <a:pPr indent="0" lvl="0" marL="0" rtl="0" algn="ctr">
                        <a:spcBef>
                          <a:spcPts val="0"/>
                        </a:spcBef>
                        <a:spcAft>
                          <a:spcPts val="0"/>
                        </a:spcAft>
                        <a:buNone/>
                      </a:pPr>
                      <a:r>
                        <a:rPr lang="vi"/>
                        <a:t>0x1400-0x25ff</a:t>
                      </a:r>
                      <a:endParaRPr/>
                    </a:p>
                  </a:txBody>
                  <a:tcPr marT="91425" marB="91425" marR="91425" marL="91425"/>
                </a:tc>
                <a:tc>
                  <a:txBody>
                    <a:bodyPr/>
                    <a:lstStyle/>
                    <a:p>
                      <a:pPr indent="0" lvl="0" marL="0" rtl="0" algn="ctr">
                        <a:spcBef>
                          <a:spcPts val="0"/>
                        </a:spcBef>
                        <a:spcAft>
                          <a:spcPts val="0"/>
                        </a:spcAft>
                        <a:buNone/>
                      </a:pPr>
                      <a:r>
                        <a:rPr lang="vi"/>
                        <a:t>File Allocation Table (secondary)</a:t>
                      </a:r>
                      <a:endParaRPr/>
                    </a:p>
                  </a:txBody>
                  <a:tcPr marT="91425" marB="91425" marR="91425" marL="91425"/>
                </a:tc>
              </a:tr>
              <a:tr h="381000">
                <a:tc>
                  <a:txBody>
                    <a:bodyPr/>
                    <a:lstStyle/>
                    <a:p>
                      <a:pPr indent="0" lvl="0" marL="0" rtl="0" algn="ctr">
                        <a:spcBef>
                          <a:spcPts val="0"/>
                        </a:spcBef>
                        <a:spcAft>
                          <a:spcPts val="0"/>
                        </a:spcAft>
                        <a:buNone/>
                      </a:pPr>
                      <a:r>
                        <a:rPr lang="vi"/>
                        <a:t>19 - 32</a:t>
                      </a:r>
                      <a:endParaRPr/>
                    </a:p>
                  </a:txBody>
                  <a:tcPr marT="91425" marB="91425" marR="91425" marL="91425"/>
                </a:tc>
                <a:tc>
                  <a:txBody>
                    <a:bodyPr/>
                    <a:lstStyle/>
                    <a:p>
                      <a:pPr indent="0" lvl="0" marL="0" rtl="0" algn="ctr">
                        <a:spcBef>
                          <a:spcPts val="0"/>
                        </a:spcBef>
                        <a:spcAft>
                          <a:spcPts val="0"/>
                        </a:spcAft>
                        <a:buNone/>
                      </a:pPr>
                      <a:r>
                        <a:rPr lang="vi"/>
                        <a:t>0x2600-0x41ff</a:t>
                      </a:r>
                      <a:endParaRPr/>
                    </a:p>
                  </a:txBody>
                  <a:tcPr marT="91425" marB="91425" marR="91425" marL="91425">
                    <a:lnB cap="flat" cmpd="sng" w="7625">
                      <a:solidFill>
                        <a:srgbClr val="808080"/>
                      </a:solidFill>
                      <a:prstDash val="solid"/>
                      <a:round/>
                      <a:headEnd len="sm" w="sm" type="none"/>
                      <a:tailEnd len="sm" w="sm" type="none"/>
                    </a:lnB>
                  </a:tcPr>
                </a:tc>
                <a:tc>
                  <a:txBody>
                    <a:bodyPr/>
                    <a:lstStyle/>
                    <a:p>
                      <a:pPr indent="0" lvl="0" marL="0" rtl="0" algn="ctr">
                        <a:spcBef>
                          <a:spcPts val="0"/>
                        </a:spcBef>
                        <a:spcAft>
                          <a:spcPts val="0"/>
                        </a:spcAft>
                        <a:buNone/>
                      </a:pPr>
                      <a:r>
                        <a:rPr lang="vi"/>
                        <a:t>Root Directory</a:t>
                      </a:r>
                      <a:endParaRPr/>
                    </a:p>
                  </a:txBody>
                  <a:tcPr marT="91425" marB="91425" marR="91425" marL="91425"/>
                </a:tc>
              </a:tr>
              <a:tr h="745775">
                <a:tc>
                  <a:txBody>
                    <a:bodyPr/>
                    <a:lstStyle/>
                    <a:p>
                      <a:pPr indent="0" lvl="0" marL="0" rtl="0" algn="ctr">
                        <a:spcBef>
                          <a:spcPts val="0"/>
                        </a:spcBef>
                        <a:spcAft>
                          <a:spcPts val="0"/>
                        </a:spcAft>
                        <a:buNone/>
                      </a:pPr>
                      <a:r>
                        <a:rPr lang="vi"/>
                        <a:t>32 - 2879</a:t>
                      </a:r>
                      <a:endParaRPr/>
                    </a:p>
                  </a:txBody>
                  <a:tcPr marT="91425" marB="91425" marR="91425" marL="91425">
                    <a:lnR cap="flat" cmpd="sng" w="7625">
                      <a:solidFill>
                        <a:srgbClr val="808080"/>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vi"/>
                        <a:t>0x4200-0x167fff</a:t>
                      </a:r>
                      <a:endParaRPr/>
                    </a:p>
                    <a:p>
                      <a:pPr indent="0" lvl="0" marL="0" rtl="0" algn="ctr">
                        <a:lnSpc>
                          <a:spcPct val="115000"/>
                        </a:lnSpc>
                        <a:spcBef>
                          <a:spcPts val="0"/>
                        </a:spcBef>
                        <a:spcAft>
                          <a:spcPts val="0"/>
                        </a:spcAft>
                        <a:buNone/>
                      </a:pPr>
                      <a:r>
                        <a:t/>
                      </a:r>
                      <a:endParaRPr/>
                    </a:p>
                  </a:txBody>
                  <a:tcPr marT="91425" marB="91425" marR="91425" marL="91425">
                    <a:lnL cap="flat" cmpd="sng" w="7625">
                      <a:solidFill>
                        <a:srgbClr val="808080"/>
                      </a:solidFill>
                      <a:prstDash val="solid"/>
                      <a:round/>
                      <a:headEnd len="sm" w="sm" type="none"/>
                      <a:tailEnd len="sm" w="sm" type="none"/>
                    </a:lnL>
                    <a:lnR cap="flat" cmpd="sng" w="7625">
                      <a:solidFill>
                        <a:srgbClr val="808080"/>
                      </a:solidFill>
                      <a:prstDash val="solid"/>
                      <a:round/>
                      <a:headEnd len="sm" w="sm" type="none"/>
                      <a:tailEnd len="sm" w="sm" type="none"/>
                    </a:lnR>
                    <a:lnT cap="flat" cmpd="sng" w="7625">
                      <a:solidFill>
                        <a:srgbClr val="808080"/>
                      </a:solidFill>
                      <a:prstDash val="solid"/>
                      <a:round/>
                      <a:headEnd len="sm" w="sm" type="none"/>
                      <a:tailEnd len="sm" w="sm" type="none"/>
                    </a:lnT>
                    <a:lnB cap="flat" cmpd="sng" w="7625">
                      <a:solidFill>
                        <a:srgbClr val="808080"/>
                      </a:solidFill>
                      <a:prstDash val="solid"/>
                      <a:round/>
                      <a:headEnd len="sm" w="sm" type="none"/>
                      <a:tailEnd len="sm" w="sm" type="none"/>
                    </a:lnB>
                  </a:tcPr>
                </a:tc>
                <a:tc>
                  <a:txBody>
                    <a:bodyPr/>
                    <a:lstStyle/>
                    <a:p>
                      <a:pPr indent="0" lvl="0" marL="0" rtl="0" algn="ctr">
                        <a:spcBef>
                          <a:spcPts val="0"/>
                        </a:spcBef>
                        <a:spcAft>
                          <a:spcPts val="0"/>
                        </a:spcAft>
                        <a:buNone/>
                      </a:pPr>
                      <a:r>
                        <a:rPr lang="vi"/>
                        <a:t>Root Directory</a:t>
                      </a:r>
                      <a:endParaRPr/>
                    </a:p>
                  </a:txBody>
                  <a:tcPr marT="91425" marB="91425" marR="91425" marL="91425">
                    <a:lnL cap="flat" cmpd="sng" w="7625">
                      <a:solidFill>
                        <a:srgbClr val="808080"/>
                      </a:solidFill>
                      <a:prstDash val="solid"/>
                      <a:round/>
                      <a:headEnd len="sm" w="sm" type="none"/>
                      <a:tailEnd len="sm" w="sm" type="none"/>
                    </a:ln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vi" sz="4040"/>
              <a:t>ROOT DIRECTORY</a:t>
            </a:r>
            <a:endParaRPr sz="4040"/>
          </a:p>
        </p:txBody>
      </p:sp>
      <p:sp>
        <p:nvSpPr>
          <p:cNvPr id="165" name="Google Shape;165;p2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30200" lvl="0" marL="457200" rtl="0" algn="l">
              <a:spcBef>
                <a:spcPts val="1200"/>
              </a:spcBef>
              <a:spcAft>
                <a:spcPts val="0"/>
              </a:spcAft>
              <a:buClr>
                <a:srgbClr val="000000"/>
              </a:buClr>
              <a:buSzPts val="1600"/>
              <a:buFont typeface="Arial"/>
              <a:buChar char="●"/>
            </a:pPr>
            <a:r>
              <a:rPr lang="vi" sz="1600">
                <a:solidFill>
                  <a:srgbClr val="000000"/>
                </a:solidFill>
              </a:rPr>
              <a:t>Contains file names and metadata</a:t>
            </a:r>
            <a:endParaRPr sz="1600">
              <a:solidFill>
                <a:srgbClr val="000000"/>
              </a:solidFill>
            </a:endParaRPr>
          </a:p>
          <a:p>
            <a:pPr indent="-330200" lvl="1" marL="914400" rtl="0" algn="l">
              <a:spcBef>
                <a:spcPts val="0"/>
              </a:spcBef>
              <a:spcAft>
                <a:spcPts val="0"/>
              </a:spcAft>
              <a:buClr>
                <a:srgbClr val="000000"/>
              </a:buClr>
              <a:buSzPts val="1600"/>
              <a:buFont typeface="Arial"/>
              <a:buChar char="○"/>
            </a:pPr>
            <a:r>
              <a:rPr lang="vi" sz="1600">
                <a:solidFill>
                  <a:srgbClr val="000000"/>
                </a:solidFill>
              </a:rPr>
              <a:t>Located immediately after FAT(s) in FAT12/16 or in a location specified in the FAT32 boot sector</a:t>
            </a:r>
            <a:endParaRPr sz="1600">
              <a:solidFill>
                <a:srgbClr val="000000"/>
              </a:solidFill>
            </a:endParaRPr>
          </a:p>
          <a:p>
            <a:pPr indent="-330200" lvl="0" marL="457200" rtl="0" algn="l">
              <a:spcBef>
                <a:spcPts val="0"/>
              </a:spcBef>
              <a:spcAft>
                <a:spcPts val="0"/>
              </a:spcAft>
              <a:buClr>
                <a:srgbClr val="000000"/>
              </a:buClr>
              <a:buSzPts val="1600"/>
              <a:buFont typeface="Arial"/>
              <a:buChar char="●"/>
            </a:pPr>
            <a:r>
              <a:rPr lang="vi" sz="1600">
                <a:solidFill>
                  <a:srgbClr val="000000"/>
                </a:solidFill>
              </a:rPr>
              <a:t>Supports 8.3 names or long file names</a:t>
            </a:r>
            <a:endParaRPr sz="1600">
              <a:solidFill>
                <a:srgbClr val="000000"/>
              </a:solidFill>
            </a:endParaRPr>
          </a:p>
          <a:p>
            <a:pPr indent="-330200" lvl="0" marL="457200" rtl="0" algn="l">
              <a:spcBef>
                <a:spcPts val="0"/>
              </a:spcBef>
              <a:spcAft>
                <a:spcPts val="0"/>
              </a:spcAft>
              <a:buClr>
                <a:srgbClr val="000000"/>
              </a:buClr>
              <a:buSzPts val="1600"/>
              <a:buFont typeface="Arial"/>
              <a:buChar char="●"/>
            </a:pPr>
            <a:r>
              <a:rPr lang="vi" sz="1600">
                <a:solidFill>
                  <a:srgbClr val="000000"/>
                </a:solidFill>
              </a:rPr>
              <a:t>New entries are added to the directory using a first-available or next-available strategy</a:t>
            </a:r>
            <a:endParaRPr sz="1600">
              <a:solidFill>
                <a:srgbClr val="000000"/>
              </a:solidFill>
            </a:endParaRPr>
          </a:p>
          <a:p>
            <a:pPr indent="-330200" lvl="1" marL="914400" rtl="0" algn="l">
              <a:spcBef>
                <a:spcPts val="0"/>
              </a:spcBef>
              <a:spcAft>
                <a:spcPts val="0"/>
              </a:spcAft>
              <a:buClr>
                <a:srgbClr val="000000"/>
              </a:buClr>
              <a:buSzPts val="1600"/>
              <a:buFont typeface="Arial"/>
              <a:buChar char="○"/>
            </a:pPr>
            <a:r>
              <a:rPr lang="vi" sz="1600">
                <a:solidFill>
                  <a:srgbClr val="000000"/>
                </a:solidFill>
              </a:rPr>
              <a:t>First-available: Finds first unallocated entry in the directory (e.g., Win98)</a:t>
            </a:r>
            <a:endParaRPr sz="1600">
              <a:solidFill>
                <a:srgbClr val="000000"/>
              </a:solidFill>
            </a:endParaRPr>
          </a:p>
          <a:p>
            <a:pPr indent="-330200" lvl="1" marL="914400" rtl="0" algn="l">
              <a:spcBef>
                <a:spcPts val="0"/>
              </a:spcBef>
              <a:spcAft>
                <a:spcPts val="0"/>
              </a:spcAft>
              <a:buClr>
                <a:srgbClr val="000000"/>
              </a:buClr>
              <a:buSzPts val="1600"/>
              <a:buFont typeface="Arial"/>
              <a:buChar char="○"/>
            </a:pPr>
            <a:r>
              <a:rPr lang="vi" sz="1600">
                <a:solidFill>
                  <a:srgbClr val="000000"/>
                </a:solidFill>
              </a:rPr>
              <a:t>Next-available: Finds next available entry from the last allocated entry; at end of directory chain, start again at beginning (e.g., WinXP)</a:t>
            </a:r>
            <a:endParaRPr sz="1600">
              <a:solidFill>
                <a:srgbClr val="000000"/>
              </a:solidFill>
            </a:endParaRPr>
          </a:p>
          <a:p>
            <a:pPr indent="0" lvl="0" marL="0" rtl="0" algn="l">
              <a:spcBef>
                <a:spcPts val="1200"/>
              </a:spcBef>
              <a:spcAft>
                <a:spcPts val="1200"/>
              </a:spcAft>
              <a:buNone/>
            </a:pPr>
            <a:r>
              <a:t/>
            </a:r>
            <a:endParaRPr sz="16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9" name="Shape 169"/>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vi" sz="4000"/>
              <a:t>FAT12 ALLOCATION TABLE</a:t>
            </a:r>
            <a:endParaRPr sz="4000"/>
          </a:p>
        </p:txBody>
      </p:sp>
      <p:sp>
        <p:nvSpPr>
          <p:cNvPr id="175" name="Google Shape;175;p29"/>
          <p:cNvSpPr txBox="1"/>
          <p:nvPr>
            <p:ph idx="1" type="body"/>
          </p:nvPr>
        </p:nvSpPr>
        <p:spPr>
          <a:xfrm>
            <a:off x="1115200" y="1266325"/>
            <a:ext cx="77172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sz="1600">
                <a:solidFill>
                  <a:srgbClr val="000000"/>
                </a:solidFill>
              </a:rPr>
              <a:t>The File Allocation Table (FAT) is a contiguous number of sectors immediately following the area of reserved sectors. It represents a list of entries that map to each cluster on the volume. </a:t>
            </a:r>
            <a:endParaRPr sz="1600">
              <a:solidFill>
                <a:srgbClr val="000000"/>
              </a:solidFill>
            </a:endParaRPr>
          </a:p>
          <a:p>
            <a:pPr indent="0" lvl="0" marL="0" rtl="0" algn="l">
              <a:spcBef>
                <a:spcPts val="1200"/>
              </a:spcBef>
              <a:spcAft>
                <a:spcPts val="0"/>
              </a:spcAft>
              <a:buNone/>
            </a:pPr>
            <a:r>
              <a:rPr lang="vi" sz="1600">
                <a:solidFill>
                  <a:srgbClr val="000000"/>
                </a:solidFill>
              </a:rPr>
              <a:t>Each entry records one of five things: </a:t>
            </a:r>
            <a:endParaRPr sz="1600">
              <a:solidFill>
                <a:srgbClr val="000000"/>
              </a:solidFill>
            </a:endParaRPr>
          </a:p>
          <a:p>
            <a:pPr indent="-330200" lvl="0" marL="457200" rtl="0" algn="l">
              <a:spcBef>
                <a:spcPts val="1200"/>
              </a:spcBef>
              <a:spcAft>
                <a:spcPts val="0"/>
              </a:spcAft>
              <a:buClr>
                <a:srgbClr val="000000"/>
              </a:buClr>
              <a:buSzPts val="1600"/>
              <a:buChar char="●"/>
            </a:pPr>
            <a:r>
              <a:rPr lang="vi" sz="1600">
                <a:solidFill>
                  <a:srgbClr val="000000"/>
                </a:solidFill>
              </a:rPr>
              <a:t>The cluster number of the next cluster in a chain</a:t>
            </a:r>
            <a:endParaRPr sz="1600">
              <a:solidFill>
                <a:srgbClr val="000000"/>
              </a:solidFill>
            </a:endParaRPr>
          </a:p>
          <a:p>
            <a:pPr indent="-330200" lvl="0" marL="457200" rtl="0" algn="l">
              <a:spcBef>
                <a:spcPts val="0"/>
              </a:spcBef>
              <a:spcAft>
                <a:spcPts val="0"/>
              </a:spcAft>
              <a:buClr>
                <a:srgbClr val="000000"/>
              </a:buClr>
              <a:buSzPts val="1600"/>
              <a:buChar char="●"/>
            </a:pPr>
            <a:r>
              <a:rPr lang="vi" sz="1600">
                <a:solidFill>
                  <a:srgbClr val="000000"/>
                </a:solidFill>
              </a:rPr>
              <a:t>A special end of cluster-chain (EOC) entry that indicates the end of a chain </a:t>
            </a:r>
            <a:endParaRPr sz="1600">
              <a:solidFill>
                <a:srgbClr val="000000"/>
              </a:solidFill>
            </a:endParaRPr>
          </a:p>
          <a:p>
            <a:pPr indent="-330200" lvl="0" marL="457200" rtl="0" algn="l">
              <a:spcBef>
                <a:spcPts val="0"/>
              </a:spcBef>
              <a:spcAft>
                <a:spcPts val="0"/>
              </a:spcAft>
              <a:buClr>
                <a:srgbClr val="000000"/>
              </a:buClr>
              <a:buSzPts val="1600"/>
              <a:buChar char="●"/>
            </a:pPr>
            <a:r>
              <a:rPr lang="vi" sz="1600">
                <a:solidFill>
                  <a:srgbClr val="000000"/>
                </a:solidFill>
              </a:rPr>
              <a:t>A special entry to mark a bad cluster </a:t>
            </a:r>
            <a:endParaRPr sz="1600">
              <a:solidFill>
                <a:srgbClr val="000000"/>
              </a:solidFill>
            </a:endParaRPr>
          </a:p>
          <a:p>
            <a:pPr indent="-330200" lvl="0" marL="457200" rtl="0" algn="l">
              <a:spcBef>
                <a:spcPts val="0"/>
              </a:spcBef>
              <a:spcAft>
                <a:spcPts val="0"/>
              </a:spcAft>
              <a:buClr>
                <a:srgbClr val="000000"/>
              </a:buClr>
              <a:buSzPts val="1600"/>
              <a:buChar char="●"/>
            </a:pPr>
            <a:r>
              <a:rPr lang="vi" sz="1600">
                <a:solidFill>
                  <a:srgbClr val="000000"/>
                </a:solidFill>
              </a:rPr>
              <a:t>A zero to note that the cluster is unused</a:t>
            </a:r>
            <a:endParaRPr sz="1600">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vi" sz="4000"/>
              <a:t>PROGRAMMING LAYER</a:t>
            </a:r>
            <a:endParaRPr sz="4000"/>
          </a:p>
        </p:txBody>
      </p:sp>
      <p:pic>
        <p:nvPicPr>
          <p:cNvPr id="181" name="Google Shape;181;p30"/>
          <p:cNvPicPr preferRelativeResize="0"/>
          <p:nvPr/>
        </p:nvPicPr>
        <p:blipFill>
          <a:blip r:embed="rId3">
            <a:alphaModFix/>
          </a:blip>
          <a:stretch>
            <a:fillRect/>
          </a:stretch>
        </p:blipFill>
        <p:spPr>
          <a:xfrm>
            <a:off x="-42475" y="1304825"/>
            <a:ext cx="9186476" cy="36862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1"/>
          <p:cNvSpPr txBox="1"/>
          <p:nvPr>
            <p:ph type="title"/>
          </p:nvPr>
        </p:nvSpPr>
        <p:spPr>
          <a:xfrm>
            <a:off x="311850" y="244225"/>
            <a:ext cx="40059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vi"/>
              <a:t>FAT_Open</a:t>
            </a:r>
            <a:endParaRPr/>
          </a:p>
        </p:txBody>
      </p:sp>
      <p:pic>
        <p:nvPicPr>
          <p:cNvPr id="187" name="Google Shape;187;p31"/>
          <p:cNvPicPr preferRelativeResize="0"/>
          <p:nvPr/>
        </p:nvPicPr>
        <p:blipFill>
          <a:blip r:embed="rId3">
            <a:alphaModFix/>
          </a:blip>
          <a:stretch>
            <a:fillRect/>
          </a:stretch>
        </p:blipFill>
        <p:spPr>
          <a:xfrm>
            <a:off x="0" y="1152425"/>
            <a:ext cx="4317750" cy="3686275"/>
          </a:xfrm>
          <a:prstGeom prst="rect">
            <a:avLst/>
          </a:prstGeom>
          <a:noFill/>
          <a:ln>
            <a:noFill/>
          </a:ln>
        </p:spPr>
      </p:pic>
      <p:pic>
        <p:nvPicPr>
          <p:cNvPr id="188" name="Google Shape;188;p31"/>
          <p:cNvPicPr preferRelativeResize="0"/>
          <p:nvPr/>
        </p:nvPicPr>
        <p:blipFill>
          <a:blip r:embed="rId4">
            <a:alphaModFix/>
          </a:blip>
          <a:stretch>
            <a:fillRect/>
          </a:stretch>
        </p:blipFill>
        <p:spPr>
          <a:xfrm>
            <a:off x="4913163" y="1152425"/>
            <a:ext cx="3982323" cy="3686275"/>
          </a:xfrm>
          <a:prstGeom prst="rect">
            <a:avLst/>
          </a:prstGeom>
          <a:noFill/>
          <a:ln>
            <a:noFill/>
          </a:ln>
        </p:spPr>
      </p:pic>
      <p:sp>
        <p:nvSpPr>
          <p:cNvPr id="189" name="Google Shape;189;p31"/>
          <p:cNvSpPr txBox="1"/>
          <p:nvPr>
            <p:ph type="title"/>
          </p:nvPr>
        </p:nvSpPr>
        <p:spPr>
          <a:xfrm>
            <a:off x="4913175" y="244225"/>
            <a:ext cx="40059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vi"/>
              <a:t>FAT_ReadEntries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ctrTitle"/>
          </p:nvPr>
        </p:nvSpPr>
        <p:spPr>
          <a:xfrm>
            <a:off x="1004125" y="1147073"/>
            <a:ext cx="7136700" cy="856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vi"/>
              <a:t>Member role</a:t>
            </a:r>
            <a:endParaRPr/>
          </a:p>
        </p:txBody>
      </p:sp>
      <p:sp>
        <p:nvSpPr>
          <p:cNvPr id="73" name="Google Shape;73;p14"/>
          <p:cNvSpPr txBox="1"/>
          <p:nvPr>
            <p:ph idx="1" type="subTitle"/>
          </p:nvPr>
        </p:nvSpPr>
        <p:spPr>
          <a:xfrm>
            <a:off x="2185625" y="2169500"/>
            <a:ext cx="4822800" cy="1757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vi" sz="1600"/>
              <a:t>Phạm Thái Hà</a:t>
            </a:r>
            <a:r>
              <a:rPr lang="vi" sz="1600"/>
              <a:t>: Read directory entries, data management, main flow.</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b="1" lang="vi" sz="1600"/>
              <a:t>Đỗ Hoàng Nam</a:t>
            </a:r>
            <a:r>
              <a:rPr lang="vi" sz="1600"/>
              <a:t>: Read fat, read data block, date time, display entry.</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b="1" lang="vi" sz="1600"/>
              <a:t>Nguyễn Văn Dương</a:t>
            </a:r>
            <a:r>
              <a:rPr lang="vi" sz="1600"/>
              <a:t>: Read boot block, slide.</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2"/>
          <p:cNvSpPr txBox="1"/>
          <p:nvPr>
            <p:ph idx="1" type="body"/>
          </p:nvPr>
        </p:nvSpPr>
        <p:spPr>
          <a:xfrm>
            <a:off x="165425" y="316900"/>
            <a:ext cx="4956900" cy="59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vi" sz="3200">
                <a:solidFill>
                  <a:schemeClr val="accent1"/>
                </a:solidFill>
              </a:rPr>
              <a:t>GET_NEXT_CLUSTER_NUMBER</a:t>
            </a:r>
            <a:endParaRPr sz="3200"/>
          </a:p>
        </p:txBody>
      </p:sp>
      <p:pic>
        <p:nvPicPr>
          <p:cNvPr id="195" name="Google Shape;195;p32"/>
          <p:cNvPicPr preferRelativeResize="0"/>
          <p:nvPr/>
        </p:nvPicPr>
        <p:blipFill>
          <a:blip r:embed="rId3">
            <a:alphaModFix/>
          </a:blip>
          <a:stretch>
            <a:fillRect/>
          </a:stretch>
        </p:blipFill>
        <p:spPr>
          <a:xfrm>
            <a:off x="165425" y="915700"/>
            <a:ext cx="4323225" cy="3746925"/>
          </a:xfrm>
          <a:prstGeom prst="rect">
            <a:avLst/>
          </a:prstGeom>
          <a:noFill/>
          <a:ln>
            <a:noFill/>
          </a:ln>
        </p:spPr>
      </p:pic>
      <p:sp>
        <p:nvSpPr>
          <p:cNvPr id="196" name="Google Shape;196;p32"/>
          <p:cNvSpPr txBox="1"/>
          <p:nvPr/>
        </p:nvSpPr>
        <p:spPr>
          <a:xfrm>
            <a:off x="5256525" y="246850"/>
            <a:ext cx="37038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vi" sz="3200">
                <a:solidFill>
                  <a:schemeClr val="accent1"/>
                </a:solidFill>
                <a:latin typeface="PT Sans Narrow"/>
                <a:ea typeface="PT Sans Narrow"/>
                <a:cs typeface="PT Sans Narrow"/>
                <a:sym typeface="PT Sans Narrow"/>
              </a:rPr>
              <a:t>READ_FILE_CONTENT</a:t>
            </a:r>
            <a:endParaRPr sz="3200"/>
          </a:p>
        </p:txBody>
      </p:sp>
      <p:pic>
        <p:nvPicPr>
          <p:cNvPr id="197" name="Google Shape;197;p32"/>
          <p:cNvPicPr preferRelativeResize="0"/>
          <p:nvPr/>
        </p:nvPicPr>
        <p:blipFill>
          <a:blip r:embed="rId4">
            <a:alphaModFix/>
          </a:blip>
          <a:stretch>
            <a:fillRect/>
          </a:stretch>
        </p:blipFill>
        <p:spPr>
          <a:xfrm>
            <a:off x="4793350" y="915700"/>
            <a:ext cx="4198249" cy="37469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FAT_Display</a:t>
            </a:r>
            <a:endParaRPr/>
          </a:p>
        </p:txBody>
      </p:sp>
      <p:pic>
        <p:nvPicPr>
          <p:cNvPr id="203" name="Google Shape;203;p33"/>
          <p:cNvPicPr preferRelativeResize="0"/>
          <p:nvPr/>
        </p:nvPicPr>
        <p:blipFill>
          <a:blip r:embed="rId3">
            <a:alphaModFix/>
          </a:blip>
          <a:stretch>
            <a:fillRect/>
          </a:stretch>
        </p:blipFill>
        <p:spPr>
          <a:xfrm>
            <a:off x="2929925" y="279625"/>
            <a:ext cx="4522850" cy="4681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4"/>
          <p:cNvSpPr txBox="1"/>
          <p:nvPr>
            <p:ph type="title"/>
          </p:nvPr>
        </p:nvSpPr>
        <p:spPr>
          <a:xfrm>
            <a:off x="205000" y="363975"/>
            <a:ext cx="45003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vi"/>
              <a:t>FatLib.c</a:t>
            </a:r>
            <a:endParaRPr/>
          </a:p>
        </p:txBody>
      </p:sp>
      <p:sp>
        <p:nvSpPr>
          <p:cNvPr id="209" name="Google Shape;209;p34"/>
          <p:cNvSpPr txBox="1"/>
          <p:nvPr/>
        </p:nvSpPr>
        <p:spPr>
          <a:xfrm>
            <a:off x="4805025" y="348225"/>
            <a:ext cx="38334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vi" sz="3600">
                <a:solidFill>
                  <a:schemeClr val="accent1"/>
                </a:solidFill>
                <a:latin typeface="PT Sans Narrow"/>
                <a:ea typeface="PT Sans Narrow"/>
                <a:cs typeface="PT Sans Narrow"/>
                <a:sym typeface="PT Sans Narrow"/>
              </a:rPr>
              <a:t>FatLib.h</a:t>
            </a:r>
            <a:endParaRPr b="1" sz="3600">
              <a:solidFill>
                <a:schemeClr val="accent1"/>
              </a:solidFill>
              <a:latin typeface="PT Sans Narrow"/>
              <a:ea typeface="PT Sans Narrow"/>
              <a:cs typeface="PT Sans Narrow"/>
              <a:sym typeface="PT Sans Narrow"/>
            </a:endParaRPr>
          </a:p>
        </p:txBody>
      </p:sp>
      <p:pic>
        <p:nvPicPr>
          <p:cNvPr id="210" name="Google Shape;210;p34"/>
          <p:cNvPicPr preferRelativeResize="0"/>
          <p:nvPr/>
        </p:nvPicPr>
        <p:blipFill>
          <a:blip r:embed="rId3">
            <a:alphaModFix/>
          </a:blip>
          <a:stretch>
            <a:fillRect/>
          </a:stretch>
        </p:blipFill>
        <p:spPr>
          <a:xfrm>
            <a:off x="152400" y="1239525"/>
            <a:ext cx="4319998" cy="3600000"/>
          </a:xfrm>
          <a:prstGeom prst="rect">
            <a:avLst/>
          </a:prstGeom>
          <a:noFill/>
          <a:ln>
            <a:noFill/>
          </a:ln>
        </p:spPr>
      </p:pic>
      <p:pic>
        <p:nvPicPr>
          <p:cNvPr id="211" name="Google Shape;211;p34"/>
          <p:cNvPicPr preferRelativeResize="0"/>
          <p:nvPr/>
        </p:nvPicPr>
        <p:blipFill>
          <a:blip r:embed="rId4">
            <a:alphaModFix/>
          </a:blip>
          <a:stretch>
            <a:fillRect/>
          </a:stretch>
        </p:blipFill>
        <p:spPr>
          <a:xfrm>
            <a:off x="4705300" y="1239525"/>
            <a:ext cx="4320000" cy="3600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5"/>
          <p:cNvSpPr txBox="1"/>
          <p:nvPr>
            <p:ph type="title"/>
          </p:nvPr>
        </p:nvSpPr>
        <p:spPr>
          <a:xfrm>
            <a:off x="311700" y="445025"/>
            <a:ext cx="40551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vi"/>
              <a:t> LinkedList.c</a:t>
            </a:r>
            <a:endParaRPr/>
          </a:p>
        </p:txBody>
      </p:sp>
      <p:sp>
        <p:nvSpPr>
          <p:cNvPr id="217" name="Google Shape;217;p35"/>
          <p:cNvSpPr txBox="1"/>
          <p:nvPr>
            <p:ph type="title"/>
          </p:nvPr>
        </p:nvSpPr>
        <p:spPr>
          <a:xfrm>
            <a:off x="4674600" y="445025"/>
            <a:ext cx="40551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vi"/>
              <a:t>LinkedList.h</a:t>
            </a:r>
            <a:endParaRPr/>
          </a:p>
        </p:txBody>
      </p:sp>
      <p:pic>
        <p:nvPicPr>
          <p:cNvPr id="218" name="Google Shape;218;p35"/>
          <p:cNvPicPr preferRelativeResize="0"/>
          <p:nvPr/>
        </p:nvPicPr>
        <p:blipFill>
          <a:blip r:embed="rId3">
            <a:alphaModFix/>
          </a:blip>
          <a:stretch>
            <a:fillRect/>
          </a:stretch>
        </p:blipFill>
        <p:spPr>
          <a:xfrm>
            <a:off x="152400" y="1242603"/>
            <a:ext cx="4320001" cy="3662223"/>
          </a:xfrm>
          <a:prstGeom prst="rect">
            <a:avLst/>
          </a:prstGeom>
          <a:noFill/>
          <a:ln>
            <a:noFill/>
          </a:ln>
        </p:spPr>
      </p:pic>
      <p:pic>
        <p:nvPicPr>
          <p:cNvPr id="219" name="Google Shape;219;p35"/>
          <p:cNvPicPr preferRelativeResize="0"/>
          <p:nvPr/>
        </p:nvPicPr>
        <p:blipFill>
          <a:blip r:embed="rId4">
            <a:alphaModFix/>
          </a:blip>
          <a:stretch>
            <a:fillRect/>
          </a:stretch>
        </p:blipFill>
        <p:spPr>
          <a:xfrm>
            <a:off x="4624801" y="1304825"/>
            <a:ext cx="4366799" cy="35388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6"/>
          <p:cNvSpPr txBox="1"/>
          <p:nvPr>
            <p:ph type="title"/>
          </p:nvPr>
        </p:nvSpPr>
        <p:spPr>
          <a:xfrm>
            <a:off x="311700" y="445025"/>
            <a:ext cx="40551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vi"/>
              <a:t> FatDisplay.c</a:t>
            </a:r>
            <a:endParaRPr/>
          </a:p>
        </p:txBody>
      </p:sp>
      <p:sp>
        <p:nvSpPr>
          <p:cNvPr id="225" name="Google Shape;225;p36"/>
          <p:cNvSpPr txBox="1"/>
          <p:nvPr>
            <p:ph type="title"/>
          </p:nvPr>
        </p:nvSpPr>
        <p:spPr>
          <a:xfrm>
            <a:off x="4674600" y="445025"/>
            <a:ext cx="40551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vi"/>
              <a:t>FatDisplay.h</a:t>
            </a:r>
            <a:endParaRPr/>
          </a:p>
        </p:txBody>
      </p:sp>
      <p:pic>
        <p:nvPicPr>
          <p:cNvPr id="226" name="Google Shape;226;p36"/>
          <p:cNvPicPr preferRelativeResize="0"/>
          <p:nvPr/>
        </p:nvPicPr>
        <p:blipFill>
          <a:blip r:embed="rId3">
            <a:alphaModFix/>
          </a:blip>
          <a:stretch>
            <a:fillRect/>
          </a:stretch>
        </p:blipFill>
        <p:spPr>
          <a:xfrm>
            <a:off x="152400" y="1304825"/>
            <a:ext cx="4342299" cy="3538800"/>
          </a:xfrm>
          <a:prstGeom prst="rect">
            <a:avLst/>
          </a:prstGeom>
          <a:noFill/>
          <a:ln>
            <a:noFill/>
          </a:ln>
        </p:spPr>
      </p:pic>
      <p:pic>
        <p:nvPicPr>
          <p:cNvPr id="227" name="Google Shape;227;p36"/>
          <p:cNvPicPr preferRelativeResize="0"/>
          <p:nvPr/>
        </p:nvPicPr>
        <p:blipFill>
          <a:blip r:embed="rId4">
            <a:alphaModFix/>
          </a:blip>
          <a:stretch>
            <a:fillRect/>
          </a:stretch>
        </p:blipFill>
        <p:spPr>
          <a:xfrm>
            <a:off x="4647100" y="1304825"/>
            <a:ext cx="4344501" cy="35387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vi" sz="4000"/>
              <a:t>REFERENCE</a:t>
            </a:r>
            <a:endParaRPr sz="4000"/>
          </a:p>
        </p:txBody>
      </p:sp>
      <p:sp>
        <p:nvSpPr>
          <p:cNvPr id="233" name="Google Shape;233;p3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lnSpcReduction="10000"/>
          </a:bodyPr>
          <a:lstStyle/>
          <a:p>
            <a:pPr indent="-406400" lvl="0" marL="457200" rtl="0" algn="l">
              <a:lnSpc>
                <a:spcPct val="90000"/>
              </a:lnSpc>
              <a:spcBef>
                <a:spcPts val="1000"/>
              </a:spcBef>
              <a:spcAft>
                <a:spcPts val="0"/>
              </a:spcAft>
              <a:buSzPts val="2800"/>
              <a:buFont typeface="Arial"/>
              <a:buChar char="●"/>
            </a:pPr>
            <a:r>
              <a:rPr lang="vi" sz="2800" u="sng">
                <a:solidFill>
                  <a:schemeClr val="hlink"/>
                </a:solidFill>
                <a:latin typeface="Arial"/>
                <a:ea typeface="Arial"/>
                <a:cs typeface="Arial"/>
                <a:sym typeface="Arial"/>
                <a:hlinkClick r:id="rId3"/>
              </a:rPr>
              <a:t>http://www.tavi.co.uk/phobos/fat.html</a:t>
            </a:r>
            <a:endParaRPr/>
          </a:p>
          <a:p>
            <a:pPr indent="-406400" lvl="0" marL="457200" rtl="0" algn="l">
              <a:lnSpc>
                <a:spcPct val="90000"/>
              </a:lnSpc>
              <a:spcBef>
                <a:spcPts val="0"/>
              </a:spcBef>
              <a:spcAft>
                <a:spcPts val="0"/>
              </a:spcAft>
              <a:buSzPts val="2800"/>
              <a:buFont typeface="Arial"/>
              <a:buChar char="●"/>
            </a:pPr>
            <a:r>
              <a:rPr lang="vi" sz="2800" u="sng">
                <a:solidFill>
                  <a:schemeClr val="hlink"/>
                </a:solidFill>
                <a:latin typeface="Arial"/>
                <a:ea typeface="Arial"/>
                <a:cs typeface="Arial"/>
                <a:sym typeface="Arial"/>
                <a:hlinkClick r:id="rId4"/>
              </a:rPr>
              <a:t>https://en.wikipedia.org/wiki/Design_of_the_FAT_file _system</a:t>
            </a:r>
            <a:endParaRPr sz="2800" u="sng">
              <a:solidFill>
                <a:schemeClr val="hlink"/>
              </a:solidFill>
              <a:latin typeface="Arial"/>
              <a:ea typeface="Arial"/>
              <a:cs typeface="Arial"/>
              <a:sym typeface="Arial"/>
            </a:endParaRPr>
          </a:p>
          <a:p>
            <a:pPr indent="-406400" lvl="0" marL="457200" rtl="0" algn="l">
              <a:lnSpc>
                <a:spcPct val="90000"/>
              </a:lnSpc>
              <a:spcBef>
                <a:spcPts val="0"/>
              </a:spcBef>
              <a:spcAft>
                <a:spcPts val="0"/>
              </a:spcAft>
              <a:buSzPts val="2800"/>
              <a:buFont typeface="Arial"/>
              <a:buChar char="●"/>
            </a:pPr>
            <a:r>
              <a:rPr lang="vi" sz="2800" u="sng">
                <a:solidFill>
                  <a:schemeClr val="hlink"/>
                </a:solidFill>
                <a:latin typeface="Arial"/>
                <a:ea typeface="Arial"/>
                <a:cs typeface="Arial"/>
                <a:sym typeface="Arial"/>
                <a:hlinkClick r:id="rId5"/>
              </a:rPr>
              <a:t>http://elm-chan.org/docs/fat_e.html#bpb</a:t>
            </a:r>
            <a:endParaRPr sz="2800" u="sng">
              <a:solidFill>
                <a:schemeClr val="hlink"/>
              </a:solidFill>
              <a:latin typeface="Arial"/>
              <a:ea typeface="Arial"/>
              <a:cs typeface="Arial"/>
              <a:sym typeface="Arial"/>
            </a:endParaRPr>
          </a:p>
          <a:p>
            <a:pPr indent="-406400" lvl="0" marL="457200" rtl="0" algn="l">
              <a:lnSpc>
                <a:spcPct val="90000"/>
              </a:lnSpc>
              <a:spcBef>
                <a:spcPts val="0"/>
              </a:spcBef>
              <a:spcAft>
                <a:spcPts val="0"/>
              </a:spcAft>
              <a:buSzPts val="2800"/>
              <a:buFont typeface="Arial"/>
              <a:buChar char="●"/>
            </a:pPr>
            <a:r>
              <a:rPr lang="vi" sz="2800" u="sng">
                <a:solidFill>
                  <a:schemeClr val="hlink"/>
                </a:solidFill>
                <a:latin typeface="Arial"/>
                <a:ea typeface="Arial"/>
                <a:cs typeface="Arial"/>
                <a:sym typeface="Arial"/>
              </a:rPr>
              <a:t>http://www.c-jump.com/CIS24/Slides/FAT/FAT.html#F01_0140_capacity</a:t>
            </a:r>
            <a:endParaRPr sz="2800" u="sng">
              <a:solidFill>
                <a:schemeClr val="hlink"/>
              </a:solidFill>
              <a:latin typeface="Arial"/>
              <a:ea typeface="Arial"/>
              <a:cs typeface="Arial"/>
              <a:sym typeface="Arial"/>
            </a:endParaRPr>
          </a:p>
          <a:p>
            <a:pPr indent="0" lvl="0" marL="0" rtl="0" algn="l">
              <a:lnSpc>
                <a:spcPct val="90000"/>
              </a:lnSpc>
              <a:spcBef>
                <a:spcPts val="1000"/>
              </a:spcBef>
              <a:spcAft>
                <a:spcPts val="0"/>
              </a:spcAft>
              <a:buNone/>
            </a:pPr>
            <a:r>
              <a:t/>
            </a:r>
            <a:endParaRPr sz="2800" u="sng">
              <a:solidFill>
                <a:schemeClr val="hlink"/>
              </a:solidFill>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7" name="Shape 237"/>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4974775" y="466350"/>
            <a:ext cx="3718800" cy="707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SzPts val="990"/>
              <a:buNone/>
            </a:pPr>
            <a:r>
              <a:rPr lang="vi" sz="4040"/>
              <a:t>LESSON AGENDA</a:t>
            </a:r>
            <a:endParaRPr sz="4040"/>
          </a:p>
        </p:txBody>
      </p:sp>
      <p:sp>
        <p:nvSpPr>
          <p:cNvPr id="79" name="Google Shape;79;p15"/>
          <p:cNvSpPr txBox="1"/>
          <p:nvPr>
            <p:ph idx="1" type="body"/>
          </p:nvPr>
        </p:nvSpPr>
        <p:spPr>
          <a:xfrm>
            <a:off x="5070925" y="1277000"/>
            <a:ext cx="4012500" cy="3302700"/>
          </a:xfrm>
          <a:prstGeom prst="rect">
            <a:avLst/>
          </a:prstGeom>
        </p:spPr>
        <p:txBody>
          <a:bodyPr anchorCtr="0" anchor="t" bIns="91425" lIns="91425" spcFirstLastPara="1" rIns="91425" wrap="square" tIns="91425">
            <a:normAutofit/>
          </a:bodyPr>
          <a:lstStyle/>
          <a:p>
            <a:pPr indent="-387350" lvl="0" marL="457200" rtl="0" algn="just">
              <a:spcBef>
                <a:spcPts val="0"/>
              </a:spcBef>
              <a:spcAft>
                <a:spcPts val="0"/>
              </a:spcAft>
              <a:buSzPts val="2500"/>
              <a:buAutoNum type="arabicPeriod"/>
            </a:pPr>
            <a:r>
              <a:rPr b="1" lang="vi" sz="2500"/>
              <a:t>Introduce</a:t>
            </a:r>
            <a:endParaRPr b="1" sz="2500"/>
          </a:p>
          <a:p>
            <a:pPr indent="-387350" lvl="0" marL="457200" rtl="0" algn="just">
              <a:spcBef>
                <a:spcPts val="0"/>
              </a:spcBef>
              <a:spcAft>
                <a:spcPts val="0"/>
              </a:spcAft>
              <a:buSzPts val="2500"/>
              <a:buAutoNum type="arabicPeriod"/>
            </a:pPr>
            <a:r>
              <a:rPr b="1" lang="vi" sz="2500"/>
              <a:t>Overview</a:t>
            </a:r>
            <a:endParaRPr b="1" sz="2500"/>
          </a:p>
          <a:p>
            <a:pPr indent="-387350" lvl="0" marL="457200" rtl="0" algn="just">
              <a:spcBef>
                <a:spcPts val="0"/>
              </a:spcBef>
              <a:spcAft>
                <a:spcPts val="0"/>
              </a:spcAft>
              <a:buSzPts val="2500"/>
              <a:buAutoNum type="arabicPeriod"/>
            </a:pPr>
            <a:r>
              <a:rPr b="1" lang="vi" sz="2500"/>
              <a:t>Programming Layer</a:t>
            </a:r>
            <a:endParaRPr b="1" sz="2500"/>
          </a:p>
          <a:p>
            <a:pPr indent="-387350" lvl="0" marL="457200" rtl="0" algn="just">
              <a:spcBef>
                <a:spcPts val="0"/>
              </a:spcBef>
              <a:spcAft>
                <a:spcPts val="0"/>
              </a:spcAft>
              <a:buSzPts val="2500"/>
              <a:buAutoNum type="arabicPeriod"/>
            </a:pPr>
            <a:r>
              <a:rPr b="1" lang="vi" sz="2500"/>
              <a:t>Final</a:t>
            </a:r>
            <a:endParaRPr b="1" sz="2500"/>
          </a:p>
          <a:p>
            <a:pPr indent="0" lvl="0" marL="0" rtl="0" algn="just">
              <a:spcBef>
                <a:spcPts val="1200"/>
              </a:spcBef>
              <a:spcAft>
                <a:spcPts val="0"/>
              </a:spcAft>
              <a:buNone/>
            </a:pPr>
            <a:r>
              <a:t/>
            </a:r>
            <a:endParaRPr/>
          </a:p>
          <a:p>
            <a:pPr indent="0" lvl="0" marL="0" rtl="0" algn="just">
              <a:spcBef>
                <a:spcPts val="1200"/>
              </a:spcBef>
              <a:spcAft>
                <a:spcPts val="1200"/>
              </a:spcAft>
              <a:buNone/>
            </a:pPr>
            <a:r>
              <a:t/>
            </a:r>
            <a:endParaRPr/>
          </a:p>
        </p:txBody>
      </p:sp>
      <p:pic>
        <p:nvPicPr>
          <p:cNvPr id="80" name="Google Shape;80;p15"/>
          <p:cNvPicPr preferRelativeResize="0"/>
          <p:nvPr/>
        </p:nvPicPr>
        <p:blipFill>
          <a:blip r:embed="rId3">
            <a:alphaModFix/>
          </a:blip>
          <a:stretch>
            <a:fillRect/>
          </a:stretch>
        </p:blipFill>
        <p:spPr>
          <a:xfrm>
            <a:off x="277125" y="527150"/>
            <a:ext cx="4697650" cy="4052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nvSpPr>
        <p:spPr>
          <a:xfrm>
            <a:off x="846000" y="4560525"/>
            <a:ext cx="7503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latin typeface="Open Sans"/>
              <a:ea typeface="Open Sans"/>
              <a:cs typeface="Open Sans"/>
              <a:sym typeface="Open Sans"/>
            </a:endParaRPr>
          </a:p>
        </p:txBody>
      </p:sp>
      <p:sp>
        <p:nvSpPr>
          <p:cNvPr id="86" name="Google Shape;86;p16"/>
          <p:cNvSpPr/>
          <p:nvPr/>
        </p:nvSpPr>
        <p:spPr>
          <a:xfrm>
            <a:off x="1483800" y="46200"/>
            <a:ext cx="6176400" cy="1766100"/>
          </a:xfrm>
          <a:prstGeom prst="ellipse">
            <a:avLst/>
          </a:prstGeom>
          <a:solidFill>
            <a:srgbClr val="674EA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vi" sz="4000">
                <a:solidFill>
                  <a:schemeClr val="accent1"/>
                </a:solidFill>
                <a:latin typeface="Open Sans"/>
                <a:ea typeface="Open Sans"/>
                <a:cs typeface="Open Sans"/>
                <a:sym typeface="Open Sans"/>
              </a:rPr>
              <a:t>INTRODUCE</a:t>
            </a:r>
            <a:endParaRPr b="1" sz="4000">
              <a:solidFill>
                <a:schemeClr val="accent1"/>
              </a:solidFill>
              <a:latin typeface="Open Sans"/>
              <a:ea typeface="Open Sans"/>
              <a:cs typeface="Open Sans"/>
              <a:sym typeface="Open Sans"/>
            </a:endParaRPr>
          </a:p>
        </p:txBody>
      </p:sp>
      <p:sp>
        <p:nvSpPr>
          <p:cNvPr id="87" name="Google Shape;87;p16"/>
          <p:cNvSpPr txBox="1"/>
          <p:nvPr/>
        </p:nvSpPr>
        <p:spPr>
          <a:xfrm>
            <a:off x="377675" y="1915575"/>
            <a:ext cx="8766300" cy="2979900"/>
          </a:xfrm>
          <a:prstGeom prst="rect">
            <a:avLst/>
          </a:prstGeom>
          <a:noFill/>
          <a:ln>
            <a:noFill/>
          </a:ln>
        </p:spPr>
        <p:txBody>
          <a:bodyPr anchorCtr="0" anchor="t" bIns="91425" lIns="91425" spcFirstLastPara="1" rIns="91425" wrap="square" tIns="91425">
            <a:spAutoFit/>
          </a:bodyPr>
          <a:lstStyle/>
          <a:p>
            <a:pPr indent="-330200" lvl="0" marL="457200" rtl="0" algn="just">
              <a:lnSpc>
                <a:spcPct val="115000"/>
              </a:lnSpc>
              <a:spcBef>
                <a:spcPts val="400"/>
              </a:spcBef>
              <a:spcAft>
                <a:spcPts val="0"/>
              </a:spcAft>
              <a:buSzPts val="1600"/>
              <a:buFont typeface="Open Sans"/>
              <a:buChar char="●"/>
            </a:pPr>
            <a:r>
              <a:rPr lang="vi" sz="1600">
                <a:latin typeface="Open Sans"/>
                <a:ea typeface="Open Sans"/>
                <a:cs typeface="Open Sans"/>
                <a:sym typeface="Open Sans"/>
              </a:rPr>
              <a:t>The FAT file system (File Allocation Table) is heavily based on the file map model in terms of its on-disk layout</a:t>
            </a:r>
            <a:endParaRPr sz="1600">
              <a:latin typeface="Open Sans"/>
              <a:ea typeface="Open Sans"/>
              <a:cs typeface="Open Sans"/>
              <a:sym typeface="Open Sans"/>
            </a:endParaRPr>
          </a:p>
          <a:p>
            <a:pPr indent="-330200" lvl="0" marL="457200" rtl="0" algn="just">
              <a:lnSpc>
                <a:spcPct val="115000"/>
              </a:lnSpc>
              <a:spcBef>
                <a:spcPts val="0"/>
              </a:spcBef>
              <a:spcAft>
                <a:spcPts val="0"/>
              </a:spcAft>
              <a:buSzPts val="1600"/>
              <a:buFont typeface="Open Sans"/>
              <a:buChar char="●"/>
            </a:pPr>
            <a:r>
              <a:rPr lang="vi" sz="1600">
                <a:latin typeface="Open Sans"/>
                <a:ea typeface="Open Sans"/>
                <a:cs typeface="Open Sans"/>
                <a:sym typeface="Open Sans"/>
              </a:rPr>
              <a:t>This file system was used on all versions of MS-DOS and PC-DOS, and on early versions of Windows</a:t>
            </a:r>
            <a:endParaRPr sz="1600">
              <a:latin typeface="Open Sans"/>
              <a:ea typeface="Open Sans"/>
              <a:cs typeface="Open Sans"/>
              <a:sym typeface="Open Sans"/>
            </a:endParaRPr>
          </a:p>
          <a:p>
            <a:pPr indent="-330200" lvl="0" marL="457200" rtl="0" algn="just">
              <a:lnSpc>
                <a:spcPct val="115000"/>
              </a:lnSpc>
              <a:spcBef>
                <a:spcPts val="0"/>
              </a:spcBef>
              <a:spcAft>
                <a:spcPts val="0"/>
              </a:spcAft>
              <a:buSzPts val="1600"/>
              <a:buFont typeface="Open Sans"/>
              <a:buChar char="●"/>
            </a:pPr>
            <a:r>
              <a:rPr lang="vi" sz="1600">
                <a:latin typeface="Open Sans"/>
                <a:ea typeface="Open Sans"/>
                <a:cs typeface="Open Sans"/>
                <a:sym typeface="Open Sans"/>
              </a:rPr>
              <a:t>It is a reasonably simple, reasonably robust file system.</a:t>
            </a:r>
            <a:endParaRPr sz="1600">
              <a:latin typeface="Open Sans"/>
              <a:ea typeface="Open Sans"/>
              <a:cs typeface="Open Sans"/>
              <a:sym typeface="Open Sans"/>
            </a:endParaRPr>
          </a:p>
          <a:p>
            <a:pPr indent="-330200" lvl="0" marL="457200" rtl="0" algn="just">
              <a:lnSpc>
                <a:spcPct val="115000"/>
              </a:lnSpc>
              <a:spcBef>
                <a:spcPts val="0"/>
              </a:spcBef>
              <a:spcAft>
                <a:spcPts val="0"/>
              </a:spcAft>
              <a:buSzPts val="1600"/>
              <a:buFont typeface="Open Sans"/>
              <a:buChar char="●"/>
            </a:pPr>
            <a:r>
              <a:rPr lang="vi" sz="1600">
                <a:latin typeface="Open Sans"/>
                <a:ea typeface="Open Sans"/>
                <a:cs typeface="Open Sans"/>
                <a:sym typeface="Open Sans"/>
              </a:rPr>
              <a:t>Three basic variants of the FAT file system:</a:t>
            </a:r>
            <a:endParaRPr sz="1600">
              <a:latin typeface="Open Sans"/>
              <a:ea typeface="Open Sans"/>
              <a:cs typeface="Open Sans"/>
              <a:sym typeface="Open Sans"/>
            </a:endParaRPr>
          </a:p>
          <a:p>
            <a:pPr indent="-330200" lvl="0" marL="457200" rtl="0" algn="just">
              <a:lnSpc>
                <a:spcPct val="115000"/>
              </a:lnSpc>
              <a:spcBef>
                <a:spcPts val="0"/>
              </a:spcBef>
              <a:spcAft>
                <a:spcPts val="0"/>
              </a:spcAft>
              <a:buSzPts val="1600"/>
              <a:buFont typeface="Open Sans"/>
              <a:buChar char="●"/>
            </a:pPr>
            <a:r>
              <a:rPr lang="vi" sz="1600">
                <a:latin typeface="Open Sans"/>
                <a:ea typeface="Open Sans"/>
                <a:cs typeface="Open Sans"/>
                <a:sym typeface="Open Sans"/>
              </a:rPr>
              <a:t> </a:t>
            </a:r>
            <a:r>
              <a:rPr i="1" lang="vi" sz="1600">
                <a:latin typeface="Open Sans"/>
                <a:ea typeface="Open Sans"/>
                <a:cs typeface="Open Sans"/>
                <a:sym typeface="Open Sans"/>
              </a:rPr>
              <a:t>Floppy disks and small hard disks usually use the 12-bit version, which was superseded by the 16-bit version as hard disks became bigger. This is turn was superseded by the 32-bit version as disks became bigger still.</a:t>
            </a:r>
            <a:endParaRPr sz="1600">
              <a:latin typeface="Open Sans"/>
              <a:ea typeface="Open Sans"/>
              <a:cs typeface="Open Sans"/>
              <a:sym typeface="Open Sans"/>
            </a:endParaRPr>
          </a:p>
          <a:p>
            <a:pPr indent="0" lvl="0" marL="0" rtl="0" algn="just">
              <a:spcBef>
                <a:spcPts val="0"/>
              </a:spcBef>
              <a:spcAft>
                <a:spcPts val="0"/>
              </a:spcAft>
              <a:buNone/>
            </a:pPr>
            <a:r>
              <a:t/>
            </a:r>
            <a:endParaRPr sz="1600">
              <a:solidFill>
                <a:srgbClr val="1F2C8F"/>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nvSpPr>
        <p:spPr>
          <a:xfrm>
            <a:off x="1264800" y="636725"/>
            <a:ext cx="3170100" cy="9342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rgbClr val="1F2C8F"/>
              </a:buClr>
              <a:buSzPts val="1800"/>
              <a:buFont typeface="Open Sans"/>
              <a:buChar char="●"/>
            </a:pPr>
            <a:r>
              <a:rPr b="1" lang="vi" sz="1800">
                <a:solidFill>
                  <a:srgbClr val="1F2C8F"/>
                </a:solidFill>
                <a:latin typeface="Open Sans"/>
                <a:ea typeface="Open Sans"/>
                <a:cs typeface="Open Sans"/>
                <a:sym typeface="Open Sans"/>
              </a:rPr>
              <a:t>OVERVIEW FILE FAT </a:t>
            </a:r>
            <a:endParaRPr b="1" sz="1800">
              <a:solidFill>
                <a:srgbClr val="1F2C8F"/>
              </a:solidFill>
              <a:latin typeface="Open Sans"/>
              <a:ea typeface="Open Sans"/>
              <a:cs typeface="Open Sans"/>
              <a:sym typeface="Open Sans"/>
            </a:endParaRPr>
          </a:p>
          <a:p>
            <a:pPr indent="0" lvl="0" marL="0" rtl="0" algn="l">
              <a:lnSpc>
                <a:spcPct val="115000"/>
              </a:lnSpc>
              <a:spcBef>
                <a:spcPts val="1200"/>
              </a:spcBef>
              <a:spcAft>
                <a:spcPts val="1200"/>
              </a:spcAft>
              <a:buNone/>
            </a:pPr>
            <a:r>
              <a:t/>
            </a:r>
            <a:endParaRPr b="1" sz="1800">
              <a:solidFill>
                <a:srgbClr val="1F2C8F"/>
              </a:solidFill>
              <a:latin typeface="Open Sans"/>
              <a:ea typeface="Open Sans"/>
              <a:cs typeface="Open Sans"/>
              <a:sym typeface="Open Sans"/>
            </a:endParaRPr>
          </a:p>
        </p:txBody>
      </p:sp>
      <p:sp>
        <p:nvSpPr>
          <p:cNvPr id="93" name="Google Shape;93;p17"/>
          <p:cNvSpPr txBox="1"/>
          <p:nvPr/>
        </p:nvSpPr>
        <p:spPr>
          <a:xfrm>
            <a:off x="5330725" y="636725"/>
            <a:ext cx="3000000" cy="7803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rgbClr val="1F2C8F"/>
              </a:buClr>
              <a:buSzPts val="1800"/>
              <a:buFont typeface="Open Sans"/>
              <a:buChar char="●"/>
            </a:pPr>
            <a:r>
              <a:rPr b="1" lang="vi" sz="1800">
                <a:solidFill>
                  <a:srgbClr val="1F2C8F"/>
                </a:solidFill>
                <a:latin typeface="Open Sans"/>
                <a:ea typeface="Open Sans"/>
                <a:cs typeface="Open Sans"/>
                <a:sym typeface="Open Sans"/>
              </a:rPr>
              <a:t>FAT12/16 AND FAT32 LAYOUT COMPARE</a:t>
            </a:r>
            <a:endParaRPr b="1" sz="1800">
              <a:solidFill>
                <a:srgbClr val="1F2C8F"/>
              </a:solidFill>
              <a:latin typeface="Open Sans"/>
              <a:ea typeface="Open Sans"/>
              <a:cs typeface="Open Sans"/>
              <a:sym typeface="Open Sans"/>
            </a:endParaRPr>
          </a:p>
        </p:txBody>
      </p:sp>
      <p:sp>
        <p:nvSpPr>
          <p:cNvPr id="94" name="Google Shape;94;p17"/>
          <p:cNvSpPr txBox="1"/>
          <p:nvPr/>
        </p:nvSpPr>
        <p:spPr>
          <a:xfrm>
            <a:off x="1264800" y="3434275"/>
            <a:ext cx="3368700" cy="9342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rgbClr val="1F2C8F"/>
              </a:buClr>
              <a:buSzPts val="1800"/>
              <a:buFont typeface="Open Sans"/>
              <a:buChar char="●"/>
            </a:pPr>
            <a:r>
              <a:rPr b="1" lang="vi" sz="1800">
                <a:solidFill>
                  <a:srgbClr val="1F2C8F"/>
                </a:solidFill>
                <a:latin typeface="Open Sans"/>
                <a:ea typeface="Open Sans"/>
                <a:cs typeface="Open Sans"/>
                <a:sym typeface="Open Sans"/>
              </a:rPr>
              <a:t>THE DISK FORMAT</a:t>
            </a:r>
            <a:endParaRPr b="1" sz="1800">
              <a:solidFill>
                <a:srgbClr val="1F2C8F"/>
              </a:solidFill>
              <a:latin typeface="Open Sans"/>
              <a:ea typeface="Open Sans"/>
              <a:cs typeface="Open Sans"/>
              <a:sym typeface="Open Sans"/>
            </a:endParaRPr>
          </a:p>
          <a:p>
            <a:pPr indent="0" lvl="0" marL="914400" rtl="0" algn="l">
              <a:lnSpc>
                <a:spcPct val="115000"/>
              </a:lnSpc>
              <a:spcBef>
                <a:spcPts val="1200"/>
              </a:spcBef>
              <a:spcAft>
                <a:spcPts val="1200"/>
              </a:spcAft>
              <a:buNone/>
            </a:pPr>
            <a:r>
              <a:t/>
            </a:r>
            <a:endParaRPr b="1" sz="1800">
              <a:solidFill>
                <a:schemeClr val="dk2"/>
              </a:solidFill>
              <a:latin typeface="Open Sans"/>
              <a:ea typeface="Open Sans"/>
              <a:cs typeface="Open Sans"/>
              <a:sym typeface="Open Sans"/>
            </a:endParaRPr>
          </a:p>
        </p:txBody>
      </p:sp>
      <p:sp>
        <p:nvSpPr>
          <p:cNvPr id="95" name="Google Shape;95;p17"/>
          <p:cNvSpPr txBox="1"/>
          <p:nvPr/>
        </p:nvSpPr>
        <p:spPr>
          <a:xfrm>
            <a:off x="5480125" y="3434325"/>
            <a:ext cx="3251100" cy="7803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rgbClr val="1F2C8F"/>
              </a:buClr>
              <a:buSzPts val="1800"/>
              <a:buFont typeface="Open Sans"/>
              <a:buChar char="●"/>
            </a:pPr>
            <a:r>
              <a:rPr b="1" lang="vi" sz="1800">
                <a:solidFill>
                  <a:srgbClr val="1F2C8F"/>
                </a:solidFill>
                <a:latin typeface="Open Sans"/>
                <a:ea typeface="Open Sans"/>
                <a:cs typeface="Open Sans"/>
                <a:sym typeface="Open Sans"/>
              </a:rPr>
              <a:t>FAT12 ALLOCATION TABLE</a:t>
            </a:r>
            <a:endParaRPr b="1" sz="1800">
              <a:solidFill>
                <a:srgbClr val="1F2C8F"/>
              </a:solidFill>
              <a:latin typeface="Open Sans"/>
              <a:ea typeface="Open Sans"/>
              <a:cs typeface="Open Sans"/>
              <a:sym typeface="Open Sans"/>
            </a:endParaRPr>
          </a:p>
        </p:txBody>
      </p:sp>
      <p:sp>
        <p:nvSpPr>
          <p:cNvPr id="96" name="Google Shape;96;p17"/>
          <p:cNvSpPr/>
          <p:nvPr/>
        </p:nvSpPr>
        <p:spPr>
          <a:xfrm>
            <a:off x="3427575" y="2053775"/>
            <a:ext cx="2806500" cy="934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vi" sz="3633">
                <a:solidFill>
                  <a:schemeClr val="accent1"/>
                </a:solidFill>
                <a:latin typeface="PT Sans Narrow"/>
                <a:ea typeface="PT Sans Narrow"/>
                <a:cs typeface="PT Sans Narrow"/>
                <a:sym typeface="PT Sans Narrow"/>
              </a:rPr>
              <a:t>OVERVIEW</a:t>
            </a:r>
            <a:endParaRPr sz="3133">
              <a:latin typeface="Open Sans"/>
              <a:ea typeface="Open Sans"/>
              <a:cs typeface="Open Sans"/>
              <a:sym typeface="Open Sans"/>
            </a:endParaRPr>
          </a:p>
        </p:txBody>
      </p:sp>
      <p:cxnSp>
        <p:nvCxnSpPr>
          <p:cNvPr id="97" name="Google Shape;97;p17"/>
          <p:cNvCxnSpPr>
            <a:stCxn id="92" idx="2"/>
            <a:endCxn id="96" idx="1"/>
          </p:cNvCxnSpPr>
          <p:nvPr/>
        </p:nvCxnSpPr>
        <p:spPr>
          <a:xfrm flipH="1" rot="-5400000">
            <a:off x="3034350" y="1386425"/>
            <a:ext cx="619800" cy="988800"/>
          </a:xfrm>
          <a:prstGeom prst="curvedConnector3">
            <a:avLst>
              <a:gd fmla="val 38952" name="adj1"/>
            </a:avLst>
          </a:prstGeom>
          <a:noFill/>
          <a:ln cap="flat" cmpd="sng" w="28575">
            <a:solidFill>
              <a:schemeClr val="dk2"/>
            </a:solidFill>
            <a:prstDash val="solid"/>
            <a:round/>
            <a:headEnd len="med" w="med" type="none"/>
            <a:tailEnd len="med" w="med" type="none"/>
          </a:ln>
        </p:spPr>
      </p:cxnSp>
      <p:cxnSp>
        <p:nvCxnSpPr>
          <p:cNvPr id="98" name="Google Shape;98;p17"/>
          <p:cNvCxnSpPr>
            <a:stCxn id="96" idx="7"/>
            <a:endCxn id="93" idx="2"/>
          </p:cNvCxnSpPr>
          <p:nvPr/>
        </p:nvCxnSpPr>
        <p:spPr>
          <a:xfrm rot="-5400000">
            <a:off x="5940073" y="1299973"/>
            <a:ext cx="773700" cy="1007700"/>
          </a:xfrm>
          <a:prstGeom prst="curvedConnector3">
            <a:avLst>
              <a:gd fmla="val 58844" name="adj1"/>
            </a:avLst>
          </a:prstGeom>
          <a:noFill/>
          <a:ln cap="flat" cmpd="sng" w="28575">
            <a:solidFill>
              <a:schemeClr val="dk2"/>
            </a:solidFill>
            <a:prstDash val="solid"/>
            <a:round/>
            <a:headEnd len="med" w="med" type="none"/>
            <a:tailEnd len="med" w="med" type="none"/>
          </a:ln>
        </p:spPr>
      </p:cxnSp>
      <p:cxnSp>
        <p:nvCxnSpPr>
          <p:cNvPr id="99" name="Google Shape;99;p17"/>
          <p:cNvCxnSpPr>
            <a:stCxn id="94" idx="0"/>
            <a:endCxn id="96" idx="3"/>
          </p:cNvCxnSpPr>
          <p:nvPr/>
        </p:nvCxnSpPr>
        <p:spPr>
          <a:xfrm rot="-5400000">
            <a:off x="3102600" y="2698225"/>
            <a:ext cx="582600" cy="889500"/>
          </a:xfrm>
          <a:prstGeom prst="curvedConnector3">
            <a:avLst>
              <a:gd fmla="val 38251" name="adj1"/>
            </a:avLst>
          </a:prstGeom>
          <a:noFill/>
          <a:ln cap="flat" cmpd="sng" w="28575">
            <a:solidFill>
              <a:schemeClr val="dk2"/>
            </a:solidFill>
            <a:prstDash val="solid"/>
            <a:round/>
            <a:headEnd len="med" w="med" type="none"/>
            <a:tailEnd len="med" w="med" type="none"/>
          </a:ln>
        </p:spPr>
      </p:cxnSp>
      <p:cxnSp>
        <p:nvCxnSpPr>
          <p:cNvPr id="100" name="Google Shape;100;p17"/>
          <p:cNvCxnSpPr>
            <a:stCxn id="96" idx="5"/>
            <a:endCxn id="95" idx="0"/>
          </p:cNvCxnSpPr>
          <p:nvPr/>
        </p:nvCxnSpPr>
        <p:spPr>
          <a:xfrm flipH="1" rot="-5400000">
            <a:off x="6173023" y="2501727"/>
            <a:ext cx="582600" cy="1282500"/>
          </a:xfrm>
          <a:prstGeom prst="curvedConnector3">
            <a:avLst>
              <a:gd fmla="val 61753" name="adj1"/>
            </a:avLst>
          </a:prstGeom>
          <a:noFill/>
          <a:ln cap="flat" cmpd="sng" w="2857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vi" sz="4040"/>
              <a:t>OVERVIEW FILE FAT</a:t>
            </a:r>
            <a:endParaRPr sz="4440"/>
          </a:p>
        </p:txBody>
      </p:sp>
      <p:sp>
        <p:nvSpPr>
          <p:cNvPr id="106" name="Google Shape;106;p18"/>
          <p:cNvSpPr txBox="1"/>
          <p:nvPr>
            <p:ph idx="1" type="body"/>
          </p:nvPr>
        </p:nvSpPr>
        <p:spPr>
          <a:xfrm>
            <a:off x="969900" y="1292775"/>
            <a:ext cx="7862400" cy="3776700"/>
          </a:xfrm>
          <a:prstGeom prst="rect">
            <a:avLst/>
          </a:prstGeom>
        </p:spPr>
        <p:txBody>
          <a:bodyPr anchorCtr="0" anchor="t" bIns="91425" lIns="91425" spcFirstLastPara="1" rIns="91425" wrap="square" tIns="91425">
            <a:noAutofit/>
          </a:bodyPr>
          <a:lstStyle/>
          <a:p>
            <a:pPr indent="-330200" lvl="0" marL="457200" rtl="0" algn="l">
              <a:lnSpc>
                <a:spcPct val="105000"/>
              </a:lnSpc>
              <a:spcBef>
                <a:spcPts val="400"/>
              </a:spcBef>
              <a:spcAft>
                <a:spcPts val="0"/>
              </a:spcAft>
              <a:buClr>
                <a:srgbClr val="000000"/>
              </a:buClr>
              <a:buSzPts val="1600"/>
              <a:buChar char="●"/>
            </a:pPr>
            <a:r>
              <a:rPr lang="vi" sz="1600">
                <a:solidFill>
                  <a:srgbClr val="000000"/>
                </a:solidFill>
              </a:rPr>
              <a:t>Simple – and common – file system</a:t>
            </a:r>
            <a:endParaRPr sz="1600">
              <a:solidFill>
                <a:srgbClr val="000000"/>
              </a:solidFill>
            </a:endParaRPr>
          </a:p>
          <a:p>
            <a:pPr indent="-330200" lvl="0" marL="457200" rtl="0" algn="l">
              <a:lnSpc>
                <a:spcPct val="105000"/>
              </a:lnSpc>
              <a:spcBef>
                <a:spcPts val="0"/>
              </a:spcBef>
              <a:spcAft>
                <a:spcPts val="0"/>
              </a:spcAft>
              <a:buClr>
                <a:srgbClr val="000000"/>
              </a:buClr>
              <a:buSzPts val="1600"/>
              <a:buChar char="●"/>
            </a:pPr>
            <a:r>
              <a:rPr lang="vi" sz="1600">
                <a:solidFill>
                  <a:srgbClr val="000000"/>
                </a:solidFill>
              </a:rPr>
              <a:t>Found on all Windows OS and many devices</a:t>
            </a:r>
            <a:endParaRPr sz="1600">
              <a:solidFill>
                <a:srgbClr val="000000"/>
              </a:solidFill>
            </a:endParaRPr>
          </a:p>
          <a:p>
            <a:pPr indent="0" lvl="0" marL="457200" rtl="0" algn="l">
              <a:lnSpc>
                <a:spcPct val="105000"/>
              </a:lnSpc>
              <a:spcBef>
                <a:spcPts val="400"/>
              </a:spcBef>
              <a:spcAft>
                <a:spcPts val="0"/>
              </a:spcAft>
              <a:buSzPts val="935"/>
              <a:buNone/>
            </a:pPr>
            <a:r>
              <a:rPr lang="vi" sz="1600">
                <a:solidFill>
                  <a:srgbClr val="000000"/>
                </a:solidFill>
              </a:rPr>
              <a:t>  </a:t>
            </a:r>
            <a:r>
              <a:rPr i="1" lang="vi" sz="1600">
                <a:solidFill>
                  <a:srgbClr val="000000"/>
                </a:solidFill>
              </a:rPr>
              <a:t>+  FAT12: Developed 1977 (MS Disk BASIC)</a:t>
            </a:r>
            <a:endParaRPr i="1" sz="1600">
              <a:solidFill>
                <a:srgbClr val="000000"/>
              </a:solidFill>
            </a:endParaRPr>
          </a:p>
          <a:p>
            <a:pPr indent="0" lvl="0" marL="457200" rtl="0" algn="l">
              <a:lnSpc>
                <a:spcPct val="105000"/>
              </a:lnSpc>
              <a:spcBef>
                <a:spcPts val="400"/>
              </a:spcBef>
              <a:spcAft>
                <a:spcPts val="0"/>
              </a:spcAft>
              <a:buSzPts val="935"/>
              <a:buNone/>
            </a:pPr>
            <a:r>
              <a:rPr i="1" lang="vi" sz="1600">
                <a:solidFill>
                  <a:srgbClr val="000000"/>
                </a:solidFill>
              </a:rPr>
              <a:t>  + FAT16: Developed 1987 (MS-DOS 3.31)</a:t>
            </a:r>
            <a:endParaRPr i="1" sz="1600">
              <a:solidFill>
                <a:srgbClr val="000000"/>
              </a:solidFill>
            </a:endParaRPr>
          </a:p>
          <a:p>
            <a:pPr indent="0" lvl="0" marL="457200" rtl="0" algn="l">
              <a:lnSpc>
                <a:spcPct val="105000"/>
              </a:lnSpc>
              <a:spcBef>
                <a:spcPts val="400"/>
              </a:spcBef>
              <a:spcAft>
                <a:spcPts val="0"/>
              </a:spcAft>
              <a:buSzPts val="935"/>
              <a:buNone/>
            </a:pPr>
            <a:r>
              <a:rPr i="1" lang="vi" sz="1600">
                <a:solidFill>
                  <a:srgbClr val="000000"/>
                </a:solidFill>
              </a:rPr>
              <a:t>  + FAT32: Developed 1996 (Win95 OSR2)</a:t>
            </a:r>
            <a:endParaRPr i="1" sz="1600">
              <a:solidFill>
                <a:srgbClr val="000000"/>
              </a:solidFill>
            </a:endParaRPr>
          </a:p>
          <a:p>
            <a:pPr indent="-330200" lvl="0" marL="457200" rtl="0" algn="l">
              <a:lnSpc>
                <a:spcPct val="105000"/>
              </a:lnSpc>
              <a:spcBef>
                <a:spcPts val="400"/>
              </a:spcBef>
              <a:spcAft>
                <a:spcPts val="0"/>
              </a:spcAft>
              <a:buClr>
                <a:srgbClr val="000000"/>
              </a:buClr>
              <a:buSzPts val="1600"/>
              <a:buChar char="●"/>
            </a:pPr>
            <a:r>
              <a:rPr lang="vi" sz="1600">
                <a:solidFill>
                  <a:srgbClr val="000000"/>
                </a:solidFill>
              </a:rPr>
              <a:t>Few data structures supported:</a:t>
            </a:r>
            <a:endParaRPr sz="1600">
              <a:solidFill>
                <a:srgbClr val="000000"/>
              </a:solidFill>
            </a:endParaRPr>
          </a:p>
          <a:p>
            <a:pPr indent="0" lvl="0" marL="342900" rtl="0" algn="l">
              <a:lnSpc>
                <a:spcPct val="105000"/>
              </a:lnSpc>
              <a:spcBef>
                <a:spcPts val="400"/>
              </a:spcBef>
              <a:spcAft>
                <a:spcPts val="0"/>
              </a:spcAft>
              <a:buSzPts val="935"/>
              <a:buNone/>
            </a:pPr>
            <a:r>
              <a:rPr lang="vi" sz="1600">
                <a:solidFill>
                  <a:srgbClr val="000000"/>
                </a:solidFill>
              </a:rPr>
              <a:t>    + Cluster: Basic storage unit for files</a:t>
            </a:r>
            <a:endParaRPr sz="1600">
              <a:solidFill>
                <a:srgbClr val="000000"/>
              </a:solidFill>
            </a:endParaRPr>
          </a:p>
          <a:p>
            <a:pPr indent="0" lvl="0" marL="342900" rtl="0" algn="l">
              <a:lnSpc>
                <a:spcPct val="105000"/>
              </a:lnSpc>
              <a:spcBef>
                <a:spcPts val="400"/>
              </a:spcBef>
              <a:spcAft>
                <a:spcPts val="0"/>
              </a:spcAft>
              <a:buSzPts val="935"/>
              <a:buNone/>
            </a:pPr>
            <a:r>
              <a:rPr lang="vi" sz="1600">
                <a:solidFill>
                  <a:srgbClr val="000000"/>
                </a:solidFill>
              </a:rPr>
              <a:t>    + Directory: Lists file name, starting cluster, and length</a:t>
            </a:r>
            <a:endParaRPr sz="1600">
              <a:solidFill>
                <a:srgbClr val="000000"/>
              </a:solidFill>
            </a:endParaRPr>
          </a:p>
          <a:p>
            <a:pPr indent="0" lvl="0" marL="342900" rtl="0" algn="l">
              <a:lnSpc>
                <a:spcPct val="105000"/>
              </a:lnSpc>
              <a:spcBef>
                <a:spcPts val="400"/>
              </a:spcBef>
              <a:spcAft>
                <a:spcPts val="0"/>
              </a:spcAft>
              <a:buSzPts val="935"/>
              <a:buNone/>
            </a:pPr>
            <a:r>
              <a:rPr lang="vi" sz="1600">
                <a:solidFill>
                  <a:srgbClr val="000000"/>
                </a:solidFill>
              </a:rPr>
              <a:t>    + File Allocation Table: Contains cluster status and pointer to next cluster in chain</a:t>
            </a:r>
            <a:endParaRPr sz="1600">
              <a:solidFill>
                <a:srgbClr val="000000"/>
              </a:solidFill>
            </a:endParaRPr>
          </a:p>
          <a:p>
            <a:pPr indent="0" lvl="0" marL="457200" rtl="0" algn="l">
              <a:lnSpc>
                <a:spcPct val="105000"/>
              </a:lnSpc>
              <a:spcBef>
                <a:spcPts val="0"/>
              </a:spcBef>
              <a:spcAft>
                <a:spcPts val="1200"/>
              </a:spcAft>
              <a:buSzPts val="935"/>
              <a:buNone/>
            </a:pPr>
            <a:r>
              <a:t/>
            </a:r>
            <a:endParaRPr sz="16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vi" sz="4040"/>
              <a:t>FAT12/16 AND 32 LAYOUT COMPARE</a:t>
            </a:r>
            <a:endParaRPr sz="4040"/>
          </a:p>
        </p:txBody>
      </p:sp>
      <p:sp>
        <p:nvSpPr>
          <p:cNvPr id="112" name="Google Shape;112;p19"/>
          <p:cNvSpPr txBox="1"/>
          <p:nvPr>
            <p:ph idx="1" type="body"/>
          </p:nvPr>
        </p:nvSpPr>
        <p:spPr>
          <a:xfrm>
            <a:off x="681925" y="1327000"/>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13" name="Google Shape;113;p19"/>
          <p:cNvPicPr preferRelativeResize="0"/>
          <p:nvPr/>
        </p:nvPicPr>
        <p:blipFill>
          <a:blip r:embed="rId3">
            <a:alphaModFix/>
          </a:blip>
          <a:stretch>
            <a:fillRect/>
          </a:stretch>
        </p:blipFill>
        <p:spPr>
          <a:xfrm>
            <a:off x="895475" y="1387675"/>
            <a:ext cx="7181850" cy="3181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vi" sz="4040"/>
              <a:t>FAT12/16 AND 32 LAYOUT COMPARE</a:t>
            </a:r>
            <a:endParaRPr sz="4040"/>
          </a:p>
          <a:p>
            <a:pPr indent="0" lvl="0" marL="0" rtl="0" algn="ctr">
              <a:spcBef>
                <a:spcPts val="0"/>
              </a:spcBef>
              <a:spcAft>
                <a:spcPts val="0"/>
              </a:spcAft>
              <a:buSzPts val="990"/>
              <a:buNone/>
            </a:pPr>
            <a:r>
              <a:t/>
            </a:r>
            <a:endParaRPr sz="4040"/>
          </a:p>
        </p:txBody>
      </p:sp>
      <p:sp>
        <p:nvSpPr>
          <p:cNvPr id="119" name="Google Shape;119;p2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0" name="Google Shape;120;p20"/>
          <p:cNvPicPr preferRelativeResize="0"/>
          <p:nvPr/>
        </p:nvPicPr>
        <p:blipFill>
          <a:blip r:embed="rId3">
            <a:alphaModFix/>
          </a:blip>
          <a:stretch>
            <a:fillRect/>
          </a:stretch>
        </p:blipFill>
        <p:spPr>
          <a:xfrm>
            <a:off x="311700" y="1266325"/>
            <a:ext cx="8520601" cy="3302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vi" sz="4040"/>
              <a:t>OVERVIEW FILE FAT - Clusters and Sectors </a:t>
            </a:r>
            <a:endParaRPr sz="444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6" name="Google Shape;126;p21"/>
          <p:cNvSpPr txBox="1"/>
          <p:nvPr>
            <p:ph idx="1" type="body"/>
          </p:nvPr>
        </p:nvSpPr>
        <p:spPr>
          <a:xfrm>
            <a:off x="3665250" y="1266325"/>
            <a:ext cx="5167200" cy="33027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rgbClr val="000000"/>
              </a:buClr>
              <a:buSzPts val="1600"/>
              <a:buChar char="●"/>
            </a:pPr>
            <a:r>
              <a:rPr lang="vi" sz="1600">
                <a:solidFill>
                  <a:srgbClr val="000000"/>
                </a:solidFill>
                <a:highlight>
                  <a:srgbClr val="E0FFFF"/>
                </a:highlight>
              </a:rPr>
              <a:t>Sector is the smallest unit of data block on the storage to read and write the storage device.</a:t>
            </a:r>
            <a:endParaRPr sz="1600">
              <a:solidFill>
                <a:srgbClr val="000000"/>
              </a:solidFill>
              <a:highlight>
                <a:srgbClr val="E0FFFF"/>
              </a:highlight>
            </a:endParaRPr>
          </a:p>
          <a:p>
            <a:pPr indent="-330200" lvl="0" marL="457200" rtl="0" algn="l">
              <a:spcBef>
                <a:spcPts val="0"/>
              </a:spcBef>
              <a:spcAft>
                <a:spcPts val="0"/>
              </a:spcAft>
              <a:buClr>
                <a:srgbClr val="000000"/>
              </a:buClr>
              <a:buSzPts val="1600"/>
              <a:buChar char="●"/>
            </a:pPr>
            <a:r>
              <a:rPr lang="vi" sz="1600">
                <a:solidFill>
                  <a:srgbClr val="000000"/>
                </a:solidFill>
              </a:rPr>
              <a:t>A cluster is a group of consecutive sectors</a:t>
            </a:r>
            <a:endParaRPr sz="1600">
              <a:solidFill>
                <a:srgbClr val="000000"/>
              </a:solidFill>
            </a:endParaRPr>
          </a:p>
          <a:p>
            <a:pPr indent="-330200" lvl="0" marL="457200" rtl="0" algn="l">
              <a:spcBef>
                <a:spcPts val="0"/>
              </a:spcBef>
              <a:spcAft>
                <a:spcPts val="0"/>
              </a:spcAft>
              <a:buClr>
                <a:srgbClr val="000000"/>
              </a:buClr>
              <a:buSzPts val="1600"/>
              <a:buChar char="●"/>
            </a:pPr>
            <a:r>
              <a:rPr lang="vi" sz="1600">
                <a:solidFill>
                  <a:srgbClr val="000000"/>
                </a:solidFill>
              </a:rPr>
              <a:t>A sector is usually 512 B</a:t>
            </a:r>
            <a:endParaRPr sz="1600">
              <a:solidFill>
                <a:srgbClr val="000000"/>
              </a:solidFill>
            </a:endParaRPr>
          </a:p>
          <a:p>
            <a:pPr indent="-330200" lvl="0" marL="457200" rtl="0" algn="l">
              <a:spcBef>
                <a:spcPts val="0"/>
              </a:spcBef>
              <a:spcAft>
                <a:spcPts val="0"/>
              </a:spcAft>
              <a:buClr>
                <a:srgbClr val="000000"/>
              </a:buClr>
              <a:buSzPts val="1600"/>
              <a:buChar char="●"/>
            </a:pPr>
            <a:r>
              <a:rPr lang="vi" sz="1600">
                <a:solidFill>
                  <a:srgbClr val="000000"/>
                </a:solidFill>
              </a:rPr>
              <a:t>A cluster is 1, 2, 4, 8, 16, 32 or 64 sectors (i.e., it can range from 512 B to 32 KB)</a:t>
            </a:r>
            <a:endParaRPr sz="1600">
              <a:solidFill>
                <a:srgbClr val="000000"/>
              </a:solidFill>
            </a:endParaRPr>
          </a:p>
          <a:p>
            <a:pPr indent="-330200" lvl="0" marL="457200" rtl="0" algn="l">
              <a:spcBef>
                <a:spcPts val="0"/>
              </a:spcBef>
              <a:spcAft>
                <a:spcPts val="0"/>
              </a:spcAft>
              <a:buClr>
                <a:srgbClr val="000000"/>
              </a:buClr>
              <a:buSzPts val="1600"/>
              <a:buChar char="●"/>
            </a:pPr>
            <a:r>
              <a:rPr lang="vi" sz="1600">
                <a:solidFill>
                  <a:srgbClr val="000000"/>
                </a:solidFill>
              </a:rPr>
              <a:t>Each cluster has an address</a:t>
            </a:r>
            <a:endParaRPr sz="1600">
              <a:solidFill>
                <a:srgbClr val="000000"/>
              </a:solidFill>
            </a:endParaRPr>
          </a:p>
          <a:p>
            <a:pPr indent="-330200" lvl="0" marL="457200" rtl="0" algn="l">
              <a:spcBef>
                <a:spcPts val="0"/>
              </a:spcBef>
              <a:spcAft>
                <a:spcPts val="0"/>
              </a:spcAft>
              <a:buClr>
                <a:srgbClr val="000000"/>
              </a:buClr>
              <a:buSzPts val="1600"/>
              <a:buChar char="●"/>
            </a:pPr>
            <a:r>
              <a:rPr lang="vi" sz="1600">
                <a:solidFill>
                  <a:srgbClr val="000000"/>
                </a:solidFill>
              </a:rPr>
              <a:t>The first cluster has an address of 2</a:t>
            </a:r>
            <a:endParaRPr sz="1600">
              <a:solidFill>
                <a:srgbClr val="000000"/>
              </a:solidFill>
            </a:endParaRPr>
          </a:p>
          <a:p>
            <a:pPr indent="-330200" lvl="0" marL="457200" rtl="0" algn="l">
              <a:spcBef>
                <a:spcPts val="0"/>
              </a:spcBef>
              <a:spcAft>
                <a:spcPts val="0"/>
              </a:spcAft>
              <a:buClr>
                <a:srgbClr val="000000"/>
              </a:buClr>
              <a:buSzPts val="1600"/>
              <a:buChar char="●"/>
            </a:pPr>
            <a:r>
              <a:rPr lang="vi" sz="1600">
                <a:solidFill>
                  <a:srgbClr val="000000"/>
                </a:solidFill>
              </a:rPr>
              <a:t>I.e., there is no addressable cluster 0 or 1</a:t>
            </a:r>
            <a:endParaRPr sz="1600">
              <a:solidFill>
                <a:srgbClr val="000000"/>
              </a:solidFill>
            </a:endParaRPr>
          </a:p>
          <a:p>
            <a:pPr indent="0" lvl="0" marL="457200" rtl="0" algn="l">
              <a:spcBef>
                <a:spcPts val="0"/>
              </a:spcBef>
              <a:spcAft>
                <a:spcPts val="1200"/>
              </a:spcAft>
              <a:buNone/>
            </a:pPr>
            <a:r>
              <a:t/>
            </a:r>
            <a:endParaRPr sz="1600">
              <a:solidFill>
                <a:srgbClr val="000000"/>
              </a:solidFill>
              <a:highlight>
                <a:srgbClr val="E0FFFF"/>
              </a:highlight>
            </a:endParaRPr>
          </a:p>
        </p:txBody>
      </p:sp>
      <p:sp>
        <p:nvSpPr>
          <p:cNvPr id="127" name="Google Shape;127;p21"/>
          <p:cNvSpPr txBox="1"/>
          <p:nvPr/>
        </p:nvSpPr>
        <p:spPr>
          <a:xfrm>
            <a:off x="1131475" y="1697775"/>
            <a:ext cx="2044500" cy="1970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vi" sz="2900">
                <a:solidFill>
                  <a:srgbClr val="FF0000"/>
                </a:solidFill>
                <a:latin typeface="Open Sans"/>
                <a:ea typeface="Open Sans"/>
                <a:cs typeface="Open Sans"/>
                <a:sym typeface="Open Sans"/>
              </a:rPr>
              <a:t>FAT CLUSTERS AND SECTORS</a:t>
            </a:r>
            <a:endParaRPr b="1" sz="2900">
              <a:solidFill>
                <a:srgbClr val="FF0000"/>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